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0" r:id="rId4"/>
    <p:sldId id="261" r:id="rId5"/>
    <p:sldId id="262" r:id="rId6"/>
    <p:sldId id="257" r:id="rId7"/>
    <p:sldId id="265" r:id="rId8"/>
    <p:sldId id="293" r:id="rId9"/>
    <p:sldId id="258" r:id="rId10"/>
    <p:sldId id="259" r:id="rId11"/>
    <p:sldId id="266" r:id="rId12"/>
    <p:sldId id="268" r:id="rId13"/>
    <p:sldId id="267" r:id="rId14"/>
    <p:sldId id="284" r:id="rId15"/>
    <p:sldId id="271" r:id="rId16"/>
    <p:sldId id="272" r:id="rId17"/>
    <p:sldId id="269" r:id="rId18"/>
    <p:sldId id="273" r:id="rId19"/>
    <p:sldId id="270" r:id="rId20"/>
    <p:sldId id="277" r:id="rId21"/>
    <p:sldId id="274" r:id="rId22"/>
    <p:sldId id="276" r:id="rId23"/>
    <p:sldId id="275" r:id="rId24"/>
    <p:sldId id="278" r:id="rId25"/>
    <p:sldId id="279" r:id="rId26"/>
    <p:sldId id="280" r:id="rId27"/>
    <p:sldId id="281" r:id="rId28"/>
    <p:sldId id="285" r:id="rId29"/>
    <p:sldId id="282" r:id="rId30"/>
    <p:sldId id="283" r:id="rId31"/>
    <p:sldId id="290" r:id="rId32"/>
    <p:sldId id="286" r:id="rId33"/>
    <p:sldId id="287" r:id="rId34"/>
    <p:sldId id="288" r:id="rId35"/>
    <p:sldId id="289" r:id="rId36"/>
    <p:sldId id="291" r:id="rId37"/>
    <p:sldId id="292" r:id="rId38"/>
    <p:sldId id="294" r:id="rId39"/>
    <p:sldId id="297"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3" autoAdjust="0"/>
    <p:restoredTop sz="94660"/>
  </p:normalViewPr>
  <p:slideViewPr>
    <p:cSldViewPr snapToGrid="0">
      <p:cViewPr varScale="1">
        <p:scale>
          <a:sx n="50" d="100"/>
          <a:sy n="50" d="100"/>
        </p:scale>
        <p:origin x="2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95B74D-9C8A-409E-A406-EA2E9A5AA18F}"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F577ECA9-B9DD-4F2B-8B7E-838BD3F01D07}">
      <dgm:prSet/>
      <dgm:spPr/>
      <dgm:t>
        <a:bodyPr/>
        <a:lstStyle/>
        <a:p>
          <a:r>
            <a:rPr lang="pt-BR" b="1" dirty="0"/>
            <a:t>O Problema:</a:t>
          </a:r>
          <a:r>
            <a:rPr lang="pt-BR" dirty="0"/>
            <a:t> Nossa marca de produtos hipoalergênicos perde verba de marketing  ao anunciar em canais genéricos, atingindo um público amplo, mas pouco interessado. Identificar os blogs, portais e sites com a audiência ideal é um processo manual, demorado e baseado em "achismos".</a:t>
          </a:r>
          <a:endParaRPr lang="en-US" dirty="0"/>
        </a:p>
      </dgm:t>
    </dgm:pt>
    <dgm:pt modelId="{77BB75FB-F50D-43B8-A839-7729253FE072}" type="parTrans" cxnId="{FE6D6D86-1F80-468D-854C-D2C4DE433B62}">
      <dgm:prSet/>
      <dgm:spPr/>
      <dgm:t>
        <a:bodyPr/>
        <a:lstStyle/>
        <a:p>
          <a:endParaRPr lang="en-US"/>
        </a:p>
      </dgm:t>
    </dgm:pt>
    <dgm:pt modelId="{BDB90E6E-C06C-451A-87B7-37EC9A5F4DFF}" type="sibTrans" cxnId="{FE6D6D86-1F80-468D-854C-D2C4DE433B62}">
      <dgm:prSet/>
      <dgm:spPr/>
      <dgm:t>
        <a:bodyPr/>
        <a:lstStyle/>
        <a:p>
          <a:endParaRPr lang="en-US"/>
        </a:p>
      </dgm:t>
    </dgm:pt>
    <dgm:pt modelId="{A8012272-F5E8-4D6C-AB7E-00FB8502A1FC}">
      <dgm:prSet/>
      <dgm:spPr/>
      <dgm:t>
        <a:bodyPr/>
        <a:lstStyle/>
        <a:p>
          <a:r>
            <a:rPr lang="pt-BR" b="1"/>
            <a:t>A Nossa Solução:</a:t>
          </a:r>
          <a:r>
            <a:rPr lang="pt-BR"/>
            <a:t> Desenvolvemos um programa que analisa e qualifica canais digitais. Nosso sistema recomenda os melhores locais para anunciar, garantindo que a mensagem da marca chegue ao público certo.</a:t>
          </a:r>
          <a:endParaRPr lang="en-US"/>
        </a:p>
      </dgm:t>
    </dgm:pt>
    <dgm:pt modelId="{7B3D0F73-B340-442B-AF52-C5E5D467438E}" type="parTrans" cxnId="{7438B829-8C61-4EAD-ACDC-CD3AC5394C48}">
      <dgm:prSet/>
      <dgm:spPr/>
      <dgm:t>
        <a:bodyPr/>
        <a:lstStyle/>
        <a:p>
          <a:endParaRPr lang="en-US"/>
        </a:p>
      </dgm:t>
    </dgm:pt>
    <dgm:pt modelId="{082C0E22-3FCA-4EEE-B755-2140FA8C651F}" type="sibTrans" cxnId="{7438B829-8C61-4EAD-ACDC-CD3AC5394C48}">
      <dgm:prSet/>
      <dgm:spPr/>
      <dgm:t>
        <a:bodyPr/>
        <a:lstStyle/>
        <a:p>
          <a:endParaRPr lang="en-US"/>
        </a:p>
      </dgm:t>
    </dgm:pt>
    <dgm:pt modelId="{C0C74A84-CB54-4EBC-A0E6-9896447E43FB}" type="pres">
      <dgm:prSet presAssocID="{1295B74D-9C8A-409E-A406-EA2E9A5AA18F}" presName="outerComposite" presStyleCnt="0">
        <dgm:presLayoutVars>
          <dgm:chMax val="5"/>
          <dgm:dir/>
          <dgm:resizeHandles val="exact"/>
        </dgm:presLayoutVars>
      </dgm:prSet>
      <dgm:spPr/>
    </dgm:pt>
    <dgm:pt modelId="{6D160E8E-2857-4EAF-875F-3CB2D8F30236}" type="pres">
      <dgm:prSet presAssocID="{1295B74D-9C8A-409E-A406-EA2E9A5AA18F}" presName="dummyMaxCanvas" presStyleCnt="0">
        <dgm:presLayoutVars/>
      </dgm:prSet>
      <dgm:spPr/>
    </dgm:pt>
    <dgm:pt modelId="{5F863970-8A82-48A4-AA13-FC06DF1E15D4}" type="pres">
      <dgm:prSet presAssocID="{1295B74D-9C8A-409E-A406-EA2E9A5AA18F}" presName="TwoNodes_1" presStyleLbl="node1" presStyleIdx="0" presStyleCnt="2">
        <dgm:presLayoutVars>
          <dgm:bulletEnabled val="1"/>
        </dgm:presLayoutVars>
      </dgm:prSet>
      <dgm:spPr/>
    </dgm:pt>
    <dgm:pt modelId="{A09B8C3C-B2A1-466C-8D08-2281155FC7D9}" type="pres">
      <dgm:prSet presAssocID="{1295B74D-9C8A-409E-A406-EA2E9A5AA18F}" presName="TwoNodes_2" presStyleLbl="node1" presStyleIdx="1" presStyleCnt="2">
        <dgm:presLayoutVars>
          <dgm:bulletEnabled val="1"/>
        </dgm:presLayoutVars>
      </dgm:prSet>
      <dgm:spPr/>
    </dgm:pt>
    <dgm:pt modelId="{FD800D47-339F-416B-A19D-055E249754A0}" type="pres">
      <dgm:prSet presAssocID="{1295B74D-9C8A-409E-A406-EA2E9A5AA18F}" presName="TwoConn_1-2" presStyleLbl="fgAccFollowNode1" presStyleIdx="0" presStyleCnt="1">
        <dgm:presLayoutVars>
          <dgm:bulletEnabled val="1"/>
        </dgm:presLayoutVars>
      </dgm:prSet>
      <dgm:spPr/>
    </dgm:pt>
    <dgm:pt modelId="{CDA38C59-1F68-4CF7-9F88-94839ED9460C}" type="pres">
      <dgm:prSet presAssocID="{1295B74D-9C8A-409E-A406-EA2E9A5AA18F}" presName="TwoNodes_1_text" presStyleLbl="node1" presStyleIdx="1" presStyleCnt="2">
        <dgm:presLayoutVars>
          <dgm:bulletEnabled val="1"/>
        </dgm:presLayoutVars>
      </dgm:prSet>
      <dgm:spPr/>
    </dgm:pt>
    <dgm:pt modelId="{44076BE6-E902-4762-9900-4AB5E591CAC7}" type="pres">
      <dgm:prSet presAssocID="{1295B74D-9C8A-409E-A406-EA2E9A5AA18F}" presName="TwoNodes_2_text" presStyleLbl="node1" presStyleIdx="1" presStyleCnt="2">
        <dgm:presLayoutVars>
          <dgm:bulletEnabled val="1"/>
        </dgm:presLayoutVars>
      </dgm:prSet>
      <dgm:spPr/>
    </dgm:pt>
  </dgm:ptLst>
  <dgm:cxnLst>
    <dgm:cxn modelId="{7438B829-8C61-4EAD-ACDC-CD3AC5394C48}" srcId="{1295B74D-9C8A-409E-A406-EA2E9A5AA18F}" destId="{A8012272-F5E8-4D6C-AB7E-00FB8502A1FC}" srcOrd="1" destOrd="0" parTransId="{7B3D0F73-B340-442B-AF52-C5E5D467438E}" sibTransId="{082C0E22-3FCA-4EEE-B755-2140FA8C651F}"/>
    <dgm:cxn modelId="{B27A9D3B-FCD6-47AF-B93C-61E486B55949}" type="presOf" srcId="{1295B74D-9C8A-409E-A406-EA2E9A5AA18F}" destId="{C0C74A84-CB54-4EBC-A0E6-9896447E43FB}" srcOrd="0" destOrd="0" presId="urn:microsoft.com/office/officeart/2005/8/layout/vProcess5"/>
    <dgm:cxn modelId="{6EA67779-4BD6-4EAD-9CBF-A2606509E974}" type="presOf" srcId="{F577ECA9-B9DD-4F2B-8B7E-838BD3F01D07}" destId="{CDA38C59-1F68-4CF7-9F88-94839ED9460C}" srcOrd="1" destOrd="0" presId="urn:microsoft.com/office/officeart/2005/8/layout/vProcess5"/>
    <dgm:cxn modelId="{FE6D6D86-1F80-468D-854C-D2C4DE433B62}" srcId="{1295B74D-9C8A-409E-A406-EA2E9A5AA18F}" destId="{F577ECA9-B9DD-4F2B-8B7E-838BD3F01D07}" srcOrd="0" destOrd="0" parTransId="{77BB75FB-F50D-43B8-A839-7729253FE072}" sibTransId="{BDB90E6E-C06C-451A-87B7-37EC9A5F4DFF}"/>
    <dgm:cxn modelId="{C8D6B094-C493-403B-9A61-B5F02743FA1C}" type="presOf" srcId="{A8012272-F5E8-4D6C-AB7E-00FB8502A1FC}" destId="{A09B8C3C-B2A1-466C-8D08-2281155FC7D9}" srcOrd="0" destOrd="0" presId="urn:microsoft.com/office/officeart/2005/8/layout/vProcess5"/>
    <dgm:cxn modelId="{8F88D69B-05D8-40B4-99CF-7B94CEFA6331}" type="presOf" srcId="{BDB90E6E-C06C-451A-87B7-37EC9A5F4DFF}" destId="{FD800D47-339F-416B-A19D-055E249754A0}" srcOrd="0" destOrd="0" presId="urn:microsoft.com/office/officeart/2005/8/layout/vProcess5"/>
    <dgm:cxn modelId="{100BDFC6-AC47-4B5A-B15A-B6D60BAFF33B}" type="presOf" srcId="{A8012272-F5E8-4D6C-AB7E-00FB8502A1FC}" destId="{44076BE6-E902-4762-9900-4AB5E591CAC7}" srcOrd="1" destOrd="0" presId="urn:microsoft.com/office/officeart/2005/8/layout/vProcess5"/>
    <dgm:cxn modelId="{6CC1DDFF-2EA6-4910-9C05-8BBCDE184D8E}" type="presOf" srcId="{F577ECA9-B9DD-4F2B-8B7E-838BD3F01D07}" destId="{5F863970-8A82-48A4-AA13-FC06DF1E15D4}" srcOrd="0" destOrd="0" presId="urn:microsoft.com/office/officeart/2005/8/layout/vProcess5"/>
    <dgm:cxn modelId="{BBEB4324-B98D-4C8E-80A1-F4AAF323BCA9}" type="presParOf" srcId="{C0C74A84-CB54-4EBC-A0E6-9896447E43FB}" destId="{6D160E8E-2857-4EAF-875F-3CB2D8F30236}" srcOrd="0" destOrd="0" presId="urn:microsoft.com/office/officeart/2005/8/layout/vProcess5"/>
    <dgm:cxn modelId="{8E10B102-08B3-494F-BF45-DB060DA1111B}" type="presParOf" srcId="{C0C74A84-CB54-4EBC-A0E6-9896447E43FB}" destId="{5F863970-8A82-48A4-AA13-FC06DF1E15D4}" srcOrd="1" destOrd="0" presId="urn:microsoft.com/office/officeart/2005/8/layout/vProcess5"/>
    <dgm:cxn modelId="{3E094EBC-54E8-4E11-BA7C-B0B90328FE75}" type="presParOf" srcId="{C0C74A84-CB54-4EBC-A0E6-9896447E43FB}" destId="{A09B8C3C-B2A1-466C-8D08-2281155FC7D9}" srcOrd="2" destOrd="0" presId="urn:microsoft.com/office/officeart/2005/8/layout/vProcess5"/>
    <dgm:cxn modelId="{5BA5F53E-D790-4BE0-B7DA-16B7BE22F611}" type="presParOf" srcId="{C0C74A84-CB54-4EBC-A0E6-9896447E43FB}" destId="{FD800D47-339F-416B-A19D-055E249754A0}" srcOrd="3" destOrd="0" presId="urn:microsoft.com/office/officeart/2005/8/layout/vProcess5"/>
    <dgm:cxn modelId="{04A6529E-72F7-4D97-9651-43B608E8234F}" type="presParOf" srcId="{C0C74A84-CB54-4EBC-A0E6-9896447E43FB}" destId="{CDA38C59-1F68-4CF7-9F88-94839ED9460C}" srcOrd="4" destOrd="0" presId="urn:microsoft.com/office/officeart/2005/8/layout/vProcess5"/>
    <dgm:cxn modelId="{C1701D0B-1F10-472C-8163-C533A423391B}" type="presParOf" srcId="{C0C74A84-CB54-4EBC-A0E6-9896447E43FB}" destId="{44076BE6-E902-4762-9900-4AB5E591CAC7}"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594663-7DAA-455A-99DA-ACB90AF797F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E24BC07-8E2B-41D5-9D24-4C3B85934D60}">
      <dgm:prSet/>
      <dgm:spPr/>
      <dgm:t>
        <a:bodyPr/>
        <a:lstStyle/>
        <a:p>
          <a:r>
            <a:rPr lang="pt-BR" b="1"/>
            <a:t>Pessoas com Pele Sensível ou Condições Crônicas:</a:t>
          </a:r>
          <a:r>
            <a:rPr lang="pt-BR"/>
            <a:t> Indivíduos com dermatite, rosácea e alergias. São a base da nossa clientela e precisam de cuidados contínuos e produtos de alta confiança.</a:t>
          </a:r>
          <a:endParaRPr lang="en-US"/>
        </a:p>
      </dgm:t>
    </dgm:pt>
    <dgm:pt modelId="{5483CB38-AA67-4C0E-9032-EAFAB5E2FF72}" type="parTrans" cxnId="{35FCF6E7-B8E7-44C7-8464-2C5CC18F0D25}">
      <dgm:prSet/>
      <dgm:spPr/>
      <dgm:t>
        <a:bodyPr/>
        <a:lstStyle/>
        <a:p>
          <a:endParaRPr lang="en-US"/>
        </a:p>
      </dgm:t>
    </dgm:pt>
    <dgm:pt modelId="{884E96A9-A006-4456-A215-23E0D231AC08}" type="sibTrans" cxnId="{35FCF6E7-B8E7-44C7-8464-2C5CC18F0D25}">
      <dgm:prSet/>
      <dgm:spPr/>
      <dgm:t>
        <a:bodyPr/>
        <a:lstStyle/>
        <a:p>
          <a:endParaRPr lang="en-US"/>
        </a:p>
      </dgm:t>
    </dgm:pt>
    <dgm:pt modelId="{FAA9EAFC-2B27-4A69-A9FA-ED76ED68973F}">
      <dgm:prSet/>
      <dgm:spPr/>
      <dgm:t>
        <a:bodyPr/>
        <a:lstStyle/>
        <a:p>
          <a:r>
            <a:rPr lang="pt-BR" b="1"/>
            <a:t>O Consumidor Decepcionado:</a:t>
          </a:r>
          <a:r>
            <a:rPr lang="pt-BR"/>
            <a:t> Pessoas que já tiveram experiências ruins com produtos convencionais. Eles estão frustrados, desconfiam de rótulos e buscam ativamente por marcas transparentes como a nossa.</a:t>
          </a:r>
          <a:endParaRPr lang="en-US"/>
        </a:p>
      </dgm:t>
    </dgm:pt>
    <dgm:pt modelId="{ACA3FA0D-1FFA-4BCB-8570-F670D136D32A}" type="parTrans" cxnId="{9CF292C3-86C6-4DCB-8783-4E431403C90E}">
      <dgm:prSet/>
      <dgm:spPr/>
      <dgm:t>
        <a:bodyPr/>
        <a:lstStyle/>
        <a:p>
          <a:endParaRPr lang="en-US"/>
        </a:p>
      </dgm:t>
    </dgm:pt>
    <dgm:pt modelId="{C0894779-67AC-4C3D-8B6F-11E87A99CAFE}" type="sibTrans" cxnId="{9CF292C3-86C6-4DCB-8783-4E431403C90E}">
      <dgm:prSet/>
      <dgm:spPr/>
      <dgm:t>
        <a:bodyPr/>
        <a:lstStyle/>
        <a:p>
          <a:endParaRPr lang="en-US"/>
        </a:p>
      </dgm:t>
    </dgm:pt>
    <dgm:pt modelId="{0DF243E8-28AA-4441-9759-5620370C07AA}">
      <dgm:prSet/>
      <dgm:spPr/>
      <dgm:t>
        <a:bodyPr/>
        <a:lstStyle/>
        <a:p>
          <a:r>
            <a:rPr lang="pt-BR" b="1"/>
            <a:t>O Pesquisador Cauteloso:</a:t>
          </a:r>
          <a:r>
            <a:rPr lang="pt-BR"/>
            <a:t> Potenciais clientes em dúvida sobre qual produto comprar. Sentem-se perdidos com o excesso de informações e buscam uma fonte segura que os ajude a decidir.</a:t>
          </a:r>
          <a:endParaRPr lang="en-US"/>
        </a:p>
      </dgm:t>
    </dgm:pt>
    <dgm:pt modelId="{F4DBC9E6-0A5B-48F0-AD2F-4C8D57A47CDE}" type="parTrans" cxnId="{82BD3022-392C-4EDE-A84A-485C0D0BFBBB}">
      <dgm:prSet/>
      <dgm:spPr/>
      <dgm:t>
        <a:bodyPr/>
        <a:lstStyle/>
        <a:p>
          <a:endParaRPr lang="en-US"/>
        </a:p>
      </dgm:t>
    </dgm:pt>
    <dgm:pt modelId="{ABC39B4B-24C8-4025-846E-0F7C562CD989}" type="sibTrans" cxnId="{82BD3022-392C-4EDE-A84A-485C0D0BFBBB}">
      <dgm:prSet/>
      <dgm:spPr/>
      <dgm:t>
        <a:bodyPr/>
        <a:lstStyle/>
        <a:p>
          <a:endParaRPr lang="en-US"/>
        </a:p>
      </dgm:t>
    </dgm:pt>
    <dgm:pt modelId="{AE557E79-419A-4E77-B72C-076A6487893F}">
      <dgm:prSet/>
      <dgm:spPr/>
      <dgm:t>
        <a:bodyPr/>
        <a:lstStyle/>
        <a:p>
          <a:r>
            <a:rPr lang="pt-BR" b="1"/>
            <a:t>O Novo Necessitado:</a:t>
          </a:r>
          <a:r>
            <a:rPr lang="pt-BR"/>
            <a:t> Pessoas que passaram por uma condição recente (uma crise alérgica, uma gravidez, um procedimento estético) e precisam de uma solução eficaz e imediata para uma nova sensibilidade na pele.</a:t>
          </a:r>
          <a:endParaRPr lang="en-US"/>
        </a:p>
      </dgm:t>
    </dgm:pt>
    <dgm:pt modelId="{7AA76100-820A-4A4D-9983-7F1D8DD419E6}" type="parTrans" cxnId="{9D5CA022-ACD6-4670-B661-D794B9E7BCA4}">
      <dgm:prSet/>
      <dgm:spPr/>
      <dgm:t>
        <a:bodyPr/>
        <a:lstStyle/>
        <a:p>
          <a:endParaRPr lang="en-US"/>
        </a:p>
      </dgm:t>
    </dgm:pt>
    <dgm:pt modelId="{FA6729EA-F930-46E7-A304-1F87649D49F5}" type="sibTrans" cxnId="{9D5CA022-ACD6-4670-B661-D794B9E7BCA4}">
      <dgm:prSet/>
      <dgm:spPr/>
      <dgm:t>
        <a:bodyPr/>
        <a:lstStyle/>
        <a:p>
          <a:endParaRPr lang="en-US"/>
        </a:p>
      </dgm:t>
    </dgm:pt>
    <dgm:pt modelId="{48B82002-4642-4343-88E6-CA29D3CD7FBF}" type="pres">
      <dgm:prSet presAssocID="{CB594663-7DAA-455A-99DA-ACB90AF797FF}" presName="linear" presStyleCnt="0">
        <dgm:presLayoutVars>
          <dgm:animLvl val="lvl"/>
          <dgm:resizeHandles val="exact"/>
        </dgm:presLayoutVars>
      </dgm:prSet>
      <dgm:spPr/>
    </dgm:pt>
    <dgm:pt modelId="{0C20D821-3D22-42CF-A3F7-FF553DFA289C}" type="pres">
      <dgm:prSet presAssocID="{AE24BC07-8E2B-41D5-9D24-4C3B85934D60}" presName="parentText" presStyleLbl="node1" presStyleIdx="0" presStyleCnt="4">
        <dgm:presLayoutVars>
          <dgm:chMax val="0"/>
          <dgm:bulletEnabled val="1"/>
        </dgm:presLayoutVars>
      </dgm:prSet>
      <dgm:spPr/>
    </dgm:pt>
    <dgm:pt modelId="{1BB302A2-CC1A-4891-8E5D-A136FAD5F31C}" type="pres">
      <dgm:prSet presAssocID="{884E96A9-A006-4456-A215-23E0D231AC08}" presName="spacer" presStyleCnt="0"/>
      <dgm:spPr/>
    </dgm:pt>
    <dgm:pt modelId="{F0FC50D5-19DC-4167-8C9A-3E9A29921A21}" type="pres">
      <dgm:prSet presAssocID="{FAA9EAFC-2B27-4A69-A9FA-ED76ED68973F}" presName="parentText" presStyleLbl="node1" presStyleIdx="1" presStyleCnt="4">
        <dgm:presLayoutVars>
          <dgm:chMax val="0"/>
          <dgm:bulletEnabled val="1"/>
        </dgm:presLayoutVars>
      </dgm:prSet>
      <dgm:spPr/>
    </dgm:pt>
    <dgm:pt modelId="{7F5F483F-064B-40D9-BC8F-090F277FA375}" type="pres">
      <dgm:prSet presAssocID="{C0894779-67AC-4C3D-8B6F-11E87A99CAFE}" presName="spacer" presStyleCnt="0"/>
      <dgm:spPr/>
    </dgm:pt>
    <dgm:pt modelId="{4644DF21-5D0F-457C-B5CA-9F14CACE089D}" type="pres">
      <dgm:prSet presAssocID="{0DF243E8-28AA-4441-9759-5620370C07AA}" presName="parentText" presStyleLbl="node1" presStyleIdx="2" presStyleCnt="4">
        <dgm:presLayoutVars>
          <dgm:chMax val="0"/>
          <dgm:bulletEnabled val="1"/>
        </dgm:presLayoutVars>
      </dgm:prSet>
      <dgm:spPr/>
    </dgm:pt>
    <dgm:pt modelId="{592B80FA-419D-43DF-A58F-41B11D954CD1}" type="pres">
      <dgm:prSet presAssocID="{ABC39B4B-24C8-4025-846E-0F7C562CD989}" presName="spacer" presStyleCnt="0"/>
      <dgm:spPr/>
    </dgm:pt>
    <dgm:pt modelId="{5B748145-6986-476E-B07C-1DBB1D6E0867}" type="pres">
      <dgm:prSet presAssocID="{AE557E79-419A-4E77-B72C-076A6487893F}" presName="parentText" presStyleLbl="node1" presStyleIdx="3" presStyleCnt="4">
        <dgm:presLayoutVars>
          <dgm:chMax val="0"/>
          <dgm:bulletEnabled val="1"/>
        </dgm:presLayoutVars>
      </dgm:prSet>
      <dgm:spPr/>
    </dgm:pt>
  </dgm:ptLst>
  <dgm:cxnLst>
    <dgm:cxn modelId="{82BD3022-392C-4EDE-A84A-485C0D0BFBBB}" srcId="{CB594663-7DAA-455A-99DA-ACB90AF797FF}" destId="{0DF243E8-28AA-4441-9759-5620370C07AA}" srcOrd="2" destOrd="0" parTransId="{F4DBC9E6-0A5B-48F0-AD2F-4C8D57A47CDE}" sibTransId="{ABC39B4B-24C8-4025-846E-0F7C562CD989}"/>
    <dgm:cxn modelId="{9D5CA022-ACD6-4670-B661-D794B9E7BCA4}" srcId="{CB594663-7DAA-455A-99DA-ACB90AF797FF}" destId="{AE557E79-419A-4E77-B72C-076A6487893F}" srcOrd="3" destOrd="0" parTransId="{7AA76100-820A-4A4D-9983-7F1D8DD419E6}" sibTransId="{FA6729EA-F930-46E7-A304-1F87649D49F5}"/>
    <dgm:cxn modelId="{B4686D63-B242-4D57-87EF-BD19CF6D0043}" type="presOf" srcId="{0DF243E8-28AA-4441-9759-5620370C07AA}" destId="{4644DF21-5D0F-457C-B5CA-9F14CACE089D}" srcOrd="0" destOrd="0" presId="urn:microsoft.com/office/officeart/2005/8/layout/vList2"/>
    <dgm:cxn modelId="{8ECCD398-5153-4020-BF4A-CA3079723B7D}" type="presOf" srcId="{CB594663-7DAA-455A-99DA-ACB90AF797FF}" destId="{48B82002-4642-4343-88E6-CA29D3CD7FBF}" srcOrd="0" destOrd="0" presId="urn:microsoft.com/office/officeart/2005/8/layout/vList2"/>
    <dgm:cxn modelId="{BAE2D1B7-5B95-4105-A045-FB17CCC2C35B}" type="presOf" srcId="{AE557E79-419A-4E77-B72C-076A6487893F}" destId="{5B748145-6986-476E-B07C-1DBB1D6E0867}" srcOrd="0" destOrd="0" presId="urn:microsoft.com/office/officeart/2005/8/layout/vList2"/>
    <dgm:cxn modelId="{9CF292C3-86C6-4DCB-8783-4E431403C90E}" srcId="{CB594663-7DAA-455A-99DA-ACB90AF797FF}" destId="{FAA9EAFC-2B27-4A69-A9FA-ED76ED68973F}" srcOrd="1" destOrd="0" parTransId="{ACA3FA0D-1FFA-4BCB-8570-F670D136D32A}" sibTransId="{C0894779-67AC-4C3D-8B6F-11E87A99CAFE}"/>
    <dgm:cxn modelId="{9B336ED7-91E1-4337-8D74-684FFB101909}" type="presOf" srcId="{AE24BC07-8E2B-41D5-9D24-4C3B85934D60}" destId="{0C20D821-3D22-42CF-A3F7-FF553DFA289C}" srcOrd="0" destOrd="0" presId="urn:microsoft.com/office/officeart/2005/8/layout/vList2"/>
    <dgm:cxn modelId="{3045CFD9-93A5-4FCF-889E-FC3ADD78E3D5}" type="presOf" srcId="{FAA9EAFC-2B27-4A69-A9FA-ED76ED68973F}" destId="{F0FC50D5-19DC-4167-8C9A-3E9A29921A21}" srcOrd="0" destOrd="0" presId="urn:microsoft.com/office/officeart/2005/8/layout/vList2"/>
    <dgm:cxn modelId="{35FCF6E7-B8E7-44C7-8464-2C5CC18F0D25}" srcId="{CB594663-7DAA-455A-99DA-ACB90AF797FF}" destId="{AE24BC07-8E2B-41D5-9D24-4C3B85934D60}" srcOrd="0" destOrd="0" parTransId="{5483CB38-AA67-4C0E-9032-EAFAB5E2FF72}" sibTransId="{884E96A9-A006-4456-A215-23E0D231AC08}"/>
    <dgm:cxn modelId="{4C44A783-06D5-49E8-A003-30EEA37B6BFB}" type="presParOf" srcId="{48B82002-4642-4343-88E6-CA29D3CD7FBF}" destId="{0C20D821-3D22-42CF-A3F7-FF553DFA289C}" srcOrd="0" destOrd="0" presId="urn:microsoft.com/office/officeart/2005/8/layout/vList2"/>
    <dgm:cxn modelId="{B9DEDAE6-1A12-4159-BEF5-B42F35E2F92D}" type="presParOf" srcId="{48B82002-4642-4343-88E6-CA29D3CD7FBF}" destId="{1BB302A2-CC1A-4891-8E5D-A136FAD5F31C}" srcOrd="1" destOrd="0" presId="urn:microsoft.com/office/officeart/2005/8/layout/vList2"/>
    <dgm:cxn modelId="{AC2EF762-BFB2-4AB8-BD8C-7159F8BB37A7}" type="presParOf" srcId="{48B82002-4642-4343-88E6-CA29D3CD7FBF}" destId="{F0FC50D5-19DC-4167-8C9A-3E9A29921A21}" srcOrd="2" destOrd="0" presId="urn:microsoft.com/office/officeart/2005/8/layout/vList2"/>
    <dgm:cxn modelId="{FA6A04A1-C72A-4565-910C-6D4171657634}" type="presParOf" srcId="{48B82002-4642-4343-88E6-CA29D3CD7FBF}" destId="{7F5F483F-064B-40D9-BC8F-090F277FA375}" srcOrd="3" destOrd="0" presId="urn:microsoft.com/office/officeart/2005/8/layout/vList2"/>
    <dgm:cxn modelId="{A2343861-8A7C-477F-8852-F7A5679A53AC}" type="presParOf" srcId="{48B82002-4642-4343-88E6-CA29D3CD7FBF}" destId="{4644DF21-5D0F-457C-B5CA-9F14CACE089D}" srcOrd="4" destOrd="0" presId="urn:microsoft.com/office/officeart/2005/8/layout/vList2"/>
    <dgm:cxn modelId="{67126980-B964-4FCB-8911-AB10F01958A9}" type="presParOf" srcId="{48B82002-4642-4343-88E6-CA29D3CD7FBF}" destId="{592B80FA-419D-43DF-A58F-41B11D954CD1}" srcOrd="5" destOrd="0" presId="urn:microsoft.com/office/officeart/2005/8/layout/vList2"/>
    <dgm:cxn modelId="{A3E6DDF2-9E8B-4259-9A18-3CE268061D5D}" type="presParOf" srcId="{48B82002-4642-4343-88E6-CA29D3CD7FBF}" destId="{5B748145-6986-476E-B07C-1DBB1D6E086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63970-8A82-48A4-AA13-FC06DF1E15D4}">
      <dsp:nvSpPr>
        <dsp:cNvPr id="0" name=""/>
        <dsp:cNvSpPr/>
      </dsp:nvSpPr>
      <dsp:spPr>
        <a:xfrm>
          <a:off x="0" y="0"/>
          <a:ext cx="8785047" cy="182989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dirty="0"/>
            <a:t>O Problema:</a:t>
          </a:r>
          <a:r>
            <a:rPr lang="pt-BR" sz="2000" kern="1200" dirty="0"/>
            <a:t> Nossa marca de produtos hipoalergênicos perde verba de marketing  ao anunciar em canais genéricos, atingindo um público amplo, mas pouco interessado. Identificar os blogs, portais e sites com a audiência ideal é um processo manual, demorado e baseado em "achismos".</a:t>
          </a:r>
          <a:endParaRPr lang="en-US" sz="2000" kern="1200" dirty="0"/>
        </a:p>
      </dsp:txBody>
      <dsp:txXfrm>
        <a:off x="53596" y="53596"/>
        <a:ext cx="6893708" cy="1722701"/>
      </dsp:txXfrm>
    </dsp:sp>
    <dsp:sp modelId="{A09B8C3C-B2A1-466C-8D08-2281155FC7D9}">
      <dsp:nvSpPr>
        <dsp:cNvPr id="0" name=""/>
        <dsp:cNvSpPr/>
      </dsp:nvSpPr>
      <dsp:spPr>
        <a:xfrm>
          <a:off x="1550302" y="2236537"/>
          <a:ext cx="8785047" cy="1829893"/>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t>A Nossa Solução:</a:t>
          </a:r>
          <a:r>
            <a:rPr lang="pt-BR" sz="2000" kern="1200"/>
            <a:t> Desenvolvemos um programa que analisa e qualifica canais digitais. Nosso sistema recomenda os melhores locais para anunciar, garantindo que a mensagem da marca chegue ao público certo.</a:t>
          </a:r>
          <a:endParaRPr lang="en-US" sz="2000" kern="1200"/>
        </a:p>
      </dsp:txBody>
      <dsp:txXfrm>
        <a:off x="1603898" y="2290133"/>
        <a:ext cx="5938121" cy="1722701"/>
      </dsp:txXfrm>
    </dsp:sp>
    <dsp:sp modelId="{FD800D47-339F-416B-A19D-055E249754A0}">
      <dsp:nvSpPr>
        <dsp:cNvPr id="0" name=""/>
        <dsp:cNvSpPr/>
      </dsp:nvSpPr>
      <dsp:spPr>
        <a:xfrm>
          <a:off x="7595616" y="1438499"/>
          <a:ext cx="1189431" cy="1189431"/>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863238" y="1438499"/>
        <a:ext cx="654187" cy="895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0D821-3D22-42CF-A3F7-FF553DFA289C}">
      <dsp:nvSpPr>
        <dsp:cNvPr id="0" name=""/>
        <dsp:cNvSpPr/>
      </dsp:nvSpPr>
      <dsp:spPr>
        <a:xfrm>
          <a:off x="0" y="99178"/>
          <a:ext cx="6949440" cy="135602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t>Pessoas com Pele Sensível ou Condições Crônicas:</a:t>
          </a:r>
          <a:r>
            <a:rPr lang="pt-BR" sz="1900" kern="1200"/>
            <a:t> Indivíduos com dermatite, rosácea e alergias. São a base da nossa clientela e precisam de cuidados contínuos e produtos de alta confiança.</a:t>
          </a:r>
          <a:endParaRPr lang="en-US" sz="1900" kern="1200"/>
        </a:p>
      </dsp:txBody>
      <dsp:txXfrm>
        <a:off x="66196" y="165374"/>
        <a:ext cx="6817048" cy="1223637"/>
      </dsp:txXfrm>
    </dsp:sp>
    <dsp:sp modelId="{F0FC50D5-19DC-4167-8C9A-3E9A29921A21}">
      <dsp:nvSpPr>
        <dsp:cNvPr id="0" name=""/>
        <dsp:cNvSpPr/>
      </dsp:nvSpPr>
      <dsp:spPr>
        <a:xfrm>
          <a:off x="0" y="1509929"/>
          <a:ext cx="6949440" cy="1356029"/>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t>O Consumidor Decepcionado:</a:t>
          </a:r>
          <a:r>
            <a:rPr lang="pt-BR" sz="1900" kern="1200"/>
            <a:t> Pessoas que já tiveram experiências ruins com produtos convencionais. Eles estão frustrados, desconfiam de rótulos e buscam ativamente por marcas transparentes como a nossa.</a:t>
          </a:r>
          <a:endParaRPr lang="en-US" sz="1900" kern="1200"/>
        </a:p>
      </dsp:txBody>
      <dsp:txXfrm>
        <a:off x="66196" y="1576125"/>
        <a:ext cx="6817048" cy="1223637"/>
      </dsp:txXfrm>
    </dsp:sp>
    <dsp:sp modelId="{4644DF21-5D0F-457C-B5CA-9F14CACE089D}">
      <dsp:nvSpPr>
        <dsp:cNvPr id="0" name=""/>
        <dsp:cNvSpPr/>
      </dsp:nvSpPr>
      <dsp:spPr>
        <a:xfrm>
          <a:off x="0" y="2920678"/>
          <a:ext cx="6949440" cy="1356029"/>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t>O Pesquisador Cauteloso:</a:t>
          </a:r>
          <a:r>
            <a:rPr lang="pt-BR" sz="1900" kern="1200"/>
            <a:t> Potenciais clientes em dúvida sobre qual produto comprar. Sentem-se perdidos com o excesso de informações e buscam uma fonte segura que os ajude a decidir.</a:t>
          </a:r>
          <a:endParaRPr lang="en-US" sz="1900" kern="1200"/>
        </a:p>
      </dsp:txBody>
      <dsp:txXfrm>
        <a:off x="66196" y="2986874"/>
        <a:ext cx="6817048" cy="1223637"/>
      </dsp:txXfrm>
    </dsp:sp>
    <dsp:sp modelId="{5B748145-6986-476E-B07C-1DBB1D6E0867}">
      <dsp:nvSpPr>
        <dsp:cNvPr id="0" name=""/>
        <dsp:cNvSpPr/>
      </dsp:nvSpPr>
      <dsp:spPr>
        <a:xfrm>
          <a:off x="0" y="4331428"/>
          <a:ext cx="6949440" cy="135602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t>O Novo Necessitado:</a:t>
          </a:r>
          <a:r>
            <a:rPr lang="pt-BR" sz="1900" kern="1200"/>
            <a:t> Pessoas que passaram por uma condição recente (uma crise alérgica, uma gravidez, um procedimento estético) e precisam de uma solução eficaz e imediata para uma nova sensibilidade na pele.</a:t>
          </a:r>
          <a:endParaRPr lang="en-US" sz="1900" kern="1200"/>
        </a:p>
      </dsp:txBody>
      <dsp:txXfrm>
        <a:off x="66196" y="4397624"/>
        <a:ext cx="6817048" cy="122363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6465E-7F70-A36A-6FAB-027CA70BD70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83470B09-6156-5EB4-BAF8-B2D84067C6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765D7EEA-F313-F372-E666-F7A4AA41F212}"/>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5" name="Espaço Reservado para Rodapé 4">
            <a:extLst>
              <a:ext uri="{FF2B5EF4-FFF2-40B4-BE49-F238E27FC236}">
                <a16:creationId xmlns:a16="http://schemas.microsoft.com/office/drawing/2014/main" id="{9841303C-DFCB-21FB-07BF-17A94B4C5D86}"/>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CE190336-FAF1-D8C7-B69E-ACA934F46622}"/>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3790788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CA4C10-93AA-43D0-0F15-BDC7E7EFB50D}"/>
              </a:ext>
            </a:extLst>
          </p:cNvPr>
          <p:cNvSpPr>
            <a:spLocks noGrp="1"/>
          </p:cNvSpPr>
          <p:nvPr>
            <p:ph type="title"/>
          </p:nvPr>
        </p:nvSpPr>
        <p:spPr/>
        <p:txBody>
          <a:bodyPr/>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173E8218-7012-078B-7574-39D0DAC68D7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6A73A9BC-3447-7442-4039-02C306F89971}"/>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5" name="Espaço Reservado para Rodapé 4">
            <a:extLst>
              <a:ext uri="{FF2B5EF4-FFF2-40B4-BE49-F238E27FC236}">
                <a16:creationId xmlns:a16="http://schemas.microsoft.com/office/drawing/2014/main" id="{479970AA-EB93-8434-029B-2BDC877DDED0}"/>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CD74B77-5026-C575-535E-A4932DACDFEC}"/>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838319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88053BE-4BBA-9E1D-0040-77545D3B58FF}"/>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C64023B1-A6FA-14DB-ABAC-D9E0D2D939C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821CDD92-1DFC-0A3F-A7F8-0A30CEDDEA52}"/>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5" name="Espaço Reservado para Rodapé 4">
            <a:extLst>
              <a:ext uri="{FF2B5EF4-FFF2-40B4-BE49-F238E27FC236}">
                <a16:creationId xmlns:a16="http://schemas.microsoft.com/office/drawing/2014/main" id="{AFAE8D0F-4B67-8250-8670-4E6E16B92179}"/>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87291BBB-AC6D-A12F-7A0F-A99260CDB61B}"/>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1595849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16C93C-D83C-3322-4091-67B4151B42A8}"/>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41E6D90D-A4FF-A69F-5209-AD5F62BFABAF}"/>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92F1D45F-475E-EFD4-D880-D10573406D4E}"/>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5" name="Espaço Reservado para Rodapé 4">
            <a:extLst>
              <a:ext uri="{FF2B5EF4-FFF2-40B4-BE49-F238E27FC236}">
                <a16:creationId xmlns:a16="http://schemas.microsoft.com/office/drawing/2014/main" id="{C5968287-2378-7A6B-9DBD-7462420C254A}"/>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710C09D5-7D29-F78A-A31C-B4A791CBABBD}"/>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304839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D89B3E-8548-F3D3-F008-BD34498E86F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49EBBA83-10E2-F661-0E10-864F311338B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8D57E1AB-75B6-216A-5F09-568941FBFFD1}"/>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5" name="Espaço Reservado para Rodapé 4">
            <a:extLst>
              <a:ext uri="{FF2B5EF4-FFF2-40B4-BE49-F238E27FC236}">
                <a16:creationId xmlns:a16="http://schemas.microsoft.com/office/drawing/2014/main" id="{7AEF14A8-AB5A-2DCD-3757-9E13B5C7751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0C1111E-8221-F533-471D-C8490C6C393D}"/>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3233750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8D7BA1-76F2-FBF9-2473-FA412681FC4E}"/>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CDF954A9-F89E-EC1C-2281-2600632AA9B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a:extLst>
              <a:ext uri="{FF2B5EF4-FFF2-40B4-BE49-F238E27FC236}">
                <a16:creationId xmlns:a16="http://schemas.microsoft.com/office/drawing/2014/main" id="{5E3AB5BD-4BA0-A06E-E673-3B84B33D823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4">
            <a:extLst>
              <a:ext uri="{FF2B5EF4-FFF2-40B4-BE49-F238E27FC236}">
                <a16:creationId xmlns:a16="http://schemas.microsoft.com/office/drawing/2014/main" id="{3BD422C7-82AB-BE28-80A8-9CE8C82756FE}"/>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6" name="Espaço Reservado para Rodapé 5">
            <a:extLst>
              <a:ext uri="{FF2B5EF4-FFF2-40B4-BE49-F238E27FC236}">
                <a16:creationId xmlns:a16="http://schemas.microsoft.com/office/drawing/2014/main" id="{B4924829-ACE4-C8DB-AE0A-031C0E56D897}"/>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1D42944E-BDB0-4127-CAC5-EE1A6456005C}"/>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79057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370B4-8CB7-FE23-5967-037B126D733F}"/>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17277011-54C1-81EC-4CAF-FE499F5F3B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F7F3D0D-D278-A78F-28CA-90803EA96E2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a:extLst>
              <a:ext uri="{FF2B5EF4-FFF2-40B4-BE49-F238E27FC236}">
                <a16:creationId xmlns:a16="http://schemas.microsoft.com/office/drawing/2014/main" id="{6131AEF9-5347-544A-BD3C-0237BD9171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F73ED40-8B03-C15B-264E-DE9869F7CF75}"/>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6">
            <a:extLst>
              <a:ext uri="{FF2B5EF4-FFF2-40B4-BE49-F238E27FC236}">
                <a16:creationId xmlns:a16="http://schemas.microsoft.com/office/drawing/2014/main" id="{4A70D5FA-4C30-CB57-4E3F-D81CB7E40BC9}"/>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8" name="Espaço Reservado para Rodapé 7">
            <a:extLst>
              <a:ext uri="{FF2B5EF4-FFF2-40B4-BE49-F238E27FC236}">
                <a16:creationId xmlns:a16="http://schemas.microsoft.com/office/drawing/2014/main" id="{18306A20-A053-A109-BFBE-8FB44EB973D6}"/>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98341F3E-1822-236E-6C14-6EE0932591F3}"/>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32040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51270-1C6F-10CF-F98B-C18A9AC51622}"/>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14ADBF02-6825-DD8F-1C44-54A9F11BE31B}"/>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4" name="Espaço Reservado para Rodapé 3">
            <a:extLst>
              <a:ext uri="{FF2B5EF4-FFF2-40B4-BE49-F238E27FC236}">
                <a16:creationId xmlns:a16="http://schemas.microsoft.com/office/drawing/2014/main" id="{8FB65315-5DA0-B664-8AA3-94935C03CE8F}"/>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32D1F93A-DF30-51B7-3A83-E59F4F730BD1}"/>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341251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DFDF8F-5EF2-ECE2-12C9-3A4EB99BE5FB}"/>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3" name="Espaço Reservado para Rodapé 2">
            <a:extLst>
              <a:ext uri="{FF2B5EF4-FFF2-40B4-BE49-F238E27FC236}">
                <a16:creationId xmlns:a16="http://schemas.microsoft.com/office/drawing/2014/main" id="{B357F773-CE0B-64B1-2336-A68B26A2E7B2}"/>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822EEDD2-2960-71FA-F1DE-756140C77A28}"/>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2249082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59CCAD-E9E2-192A-9C04-33BA514BB70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F2044E6A-3199-3B86-51B1-6B6FE7D1E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a:extLst>
              <a:ext uri="{FF2B5EF4-FFF2-40B4-BE49-F238E27FC236}">
                <a16:creationId xmlns:a16="http://schemas.microsoft.com/office/drawing/2014/main" id="{E3A4C0B4-489F-BBCC-0BD0-18B117604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CEB00D5-507D-D278-A445-98A3F51C977E}"/>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6" name="Espaço Reservado para Rodapé 5">
            <a:extLst>
              <a:ext uri="{FF2B5EF4-FFF2-40B4-BE49-F238E27FC236}">
                <a16:creationId xmlns:a16="http://schemas.microsoft.com/office/drawing/2014/main" id="{88077A0A-B15C-DFD5-3230-9D3D3F111449}"/>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7DD1E504-036B-C029-D49C-A1171D201040}"/>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3881775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1CE3FD-6E83-89C9-21D7-00C4AA6D7DD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Imagem 2">
            <a:extLst>
              <a:ext uri="{FF2B5EF4-FFF2-40B4-BE49-F238E27FC236}">
                <a16:creationId xmlns:a16="http://schemas.microsoft.com/office/drawing/2014/main" id="{94BADF1A-EF06-5A27-8FDB-D30849542D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a:extLst>
              <a:ext uri="{FF2B5EF4-FFF2-40B4-BE49-F238E27FC236}">
                <a16:creationId xmlns:a16="http://schemas.microsoft.com/office/drawing/2014/main" id="{3EC2F326-E4AA-8237-52B3-D133B2762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52040E9-C364-0132-936C-4815A3578573}"/>
              </a:ext>
            </a:extLst>
          </p:cNvPr>
          <p:cNvSpPr>
            <a:spLocks noGrp="1"/>
          </p:cNvSpPr>
          <p:nvPr>
            <p:ph type="dt" sz="half" idx="10"/>
          </p:nvPr>
        </p:nvSpPr>
        <p:spPr/>
        <p:txBody>
          <a:bodyPr/>
          <a:lstStyle/>
          <a:p>
            <a:fld id="{65CF911B-7716-40E7-B7E6-F3D61CFBE0A3}" type="datetimeFigureOut">
              <a:rPr lang="en-US" smtClean="0"/>
              <a:t>6/15/2025</a:t>
            </a:fld>
            <a:endParaRPr lang="en-US"/>
          </a:p>
        </p:txBody>
      </p:sp>
      <p:sp>
        <p:nvSpPr>
          <p:cNvPr id="6" name="Espaço Reservado para Rodapé 5">
            <a:extLst>
              <a:ext uri="{FF2B5EF4-FFF2-40B4-BE49-F238E27FC236}">
                <a16:creationId xmlns:a16="http://schemas.microsoft.com/office/drawing/2014/main" id="{E2945F46-E94F-6E36-B382-48973DE322BD}"/>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1D9161E6-C99A-2428-7E27-020F0C7EC3DA}"/>
              </a:ext>
            </a:extLst>
          </p:cNvPr>
          <p:cNvSpPr>
            <a:spLocks noGrp="1"/>
          </p:cNvSpPr>
          <p:nvPr>
            <p:ph type="sldNum" sz="quarter" idx="12"/>
          </p:nvPr>
        </p:nvSpPr>
        <p:spPr/>
        <p:txBody>
          <a:bodyPr/>
          <a:lstStyle/>
          <a:p>
            <a:fld id="{67AD5B28-C082-4359-9687-B9BE8FDED61A}" type="slidenum">
              <a:rPr lang="en-US" smtClean="0"/>
              <a:t>‹nº›</a:t>
            </a:fld>
            <a:endParaRPr lang="en-US"/>
          </a:p>
        </p:txBody>
      </p:sp>
    </p:spTree>
    <p:extLst>
      <p:ext uri="{BB962C8B-B14F-4D97-AF65-F5344CB8AC3E}">
        <p14:creationId xmlns:p14="http://schemas.microsoft.com/office/powerpoint/2010/main" val="3599895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1870833A-C04B-10BB-4DE0-7FB856CC98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01C3AEA1-156B-7194-9382-6B0D10CE0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29EEC574-27E4-0C45-BEBD-AF660C6D7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CF911B-7716-40E7-B7E6-F3D61CFBE0A3}" type="datetimeFigureOut">
              <a:rPr lang="en-US" smtClean="0"/>
              <a:t>6/15/2025</a:t>
            </a:fld>
            <a:endParaRPr lang="en-US"/>
          </a:p>
        </p:txBody>
      </p:sp>
      <p:sp>
        <p:nvSpPr>
          <p:cNvPr id="5" name="Espaço Reservado para Rodapé 4">
            <a:extLst>
              <a:ext uri="{FF2B5EF4-FFF2-40B4-BE49-F238E27FC236}">
                <a16:creationId xmlns:a16="http://schemas.microsoft.com/office/drawing/2014/main" id="{7D9FF15D-9F62-A194-BBDE-5C3F4A00ED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Espaço Reservado para Número de Slide 5">
            <a:extLst>
              <a:ext uri="{FF2B5EF4-FFF2-40B4-BE49-F238E27FC236}">
                <a16:creationId xmlns:a16="http://schemas.microsoft.com/office/drawing/2014/main" id="{09D75FB6-33B0-A563-8C73-E87EE6A83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AD5B28-C082-4359-9687-B9BE8FDED61A}" type="slidenum">
              <a:rPr lang="en-US" smtClean="0"/>
              <a:t>‹nº›</a:t>
            </a:fld>
            <a:endParaRPr lang="en-US"/>
          </a:p>
        </p:txBody>
      </p:sp>
    </p:spTree>
    <p:extLst>
      <p:ext uri="{BB962C8B-B14F-4D97-AF65-F5344CB8AC3E}">
        <p14:creationId xmlns:p14="http://schemas.microsoft.com/office/powerpoint/2010/main" val="215736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A23EA-AA10-BE04-4A04-880E01901EAA}"/>
              </a:ext>
            </a:extLst>
          </p:cNvPr>
          <p:cNvSpPr>
            <a:spLocks noGrp="1"/>
          </p:cNvSpPr>
          <p:nvPr>
            <p:ph type="ctrTitle"/>
          </p:nvPr>
        </p:nvSpPr>
        <p:spPr/>
        <p:txBody>
          <a:bodyPr/>
          <a:lstStyle/>
          <a:p>
            <a:r>
              <a:rPr lang="pt-BR" dirty="0"/>
              <a:t>Contagem de palavras</a:t>
            </a:r>
            <a:endParaRPr lang="en-US" dirty="0"/>
          </a:p>
        </p:txBody>
      </p:sp>
      <p:sp>
        <p:nvSpPr>
          <p:cNvPr id="3" name="Subtítulo 2">
            <a:extLst>
              <a:ext uri="{FF2B5EF4-FFF2-40B4-BE49-F238E27FC236}">
                <a16:creationId xmlns:a16="http://schemas.microsoft.com/office/drawing/2014/main" id="{185250A3-8014-F329-8BCD-9A744C25532F}"/>
              </a:ext>
            </a:extLst>
          </p:cNvPr>
          <p:cNvSpPr>
            <a:spLocks noGrp="1"/>
          </p:cNvSpPr>
          <p:nvPr>
            <p:ph type="subTitle" idx="1"/>
          </p:nvPr>
        </p:nvSpPr>
        <p:spPr/>
        <p:txBody>
          <a:bodyPr/>
          <a:lstStyle/>
          <a:p>
            <a:r>
              <a:rPr lang="pt-BR" dirty="0"/>
              <a:t>Produtos de </a:t>
            </a:r>
            <a:r>
              <a:rPr lang="pt-BR" dirty="0" err="1"/>
              <a:t>Skincare</a:t>
            </a:r>
            <a:r>
              <a:rPr lang="pt-BR" dirty="0"/>
              <a:t> Hipoalergênicos</a:t>
            </a:r>
            <a:endParaRPr lang="en-US" dirty="0"/>
          </a:p>
        </p:txBody>
      </p:sp>
    </p:spTree>
    <p:extLst>
      <p:ext uri="{BB962C8B-B14F-4D97-AF65-F5344CB8AC3E}">
        <p14:creationId xmlns:p14="http://schemas.microsoft.com/office/powerpoint/2010/main" val="3346196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61B75-1DF9-35C8-2493-01EB2FA8455B}"/>
              </a:ext>
            </a:extLst>
          </p:cNvPr>
          <p:cNvSpPr>
            <a:spLocks noGrp="1"/>
          </p:cNvSpPr>
          <p:nvPr>
            <p:ph type="title"/>
          </p:nvPr>
        </p:nvSpPr>
        <p:spPr>
          <a:xfrm>
            <a:off x="612648" y="603504"/>
            <a:ext cx="5862396" cy="1527048"/>
          </a:xfrm>
        </p:spPr>
        <p:txBody>
          <a:bodyPr anchor="b">
            <a:normAutofit/>
          </a:bodyPr>
          <a:lstStyle/>
          <a:p>
            <a:r>
              <a:rPr lang="en-US" dirty="0"/>
              <a:t>Como </a:t>
            </a:r>
            <a:r>
              <a:rPr lang="en-US" dirty="0" err="1"/>
              <a:t>escolhemos</a:t>
            </a:r>
            <a:r>
              <a:rPr lang="en-US" dirty="0"/>
              <a:t> </a:t>
            </a:r>
            <a:r>
              <a:rPr lang="en-US" dirty="0" err="1"/>
              <a:t>os</a:t>
            </a:r>
            <a:r>
              <a:rPr lang="en-US" dirty="0"/>
              <a:t> sites ?</a:t>
            </a:r>
            <a:endParaRPr lang="pt-BR" dirty="0"/>
          </a:p>
        </p:txBody>
      </p:sp>
      <p:sp>
        <p:nvSpPr>
          <p:cNvPr id="3" name="Espaço Reservado para Conteúdo 2">
            <a:extLst>
              <a:ext uri="{FF2B5EF4-FFF2-40B4-BE49-F238E27FC236}">
                <a16:creationId xmlns:a16="http://schemas.microsoft.com/office/drawing/2014/main" id="{729BF063-46A4-D83C-C0C1-F3A93FC3E2FD}"/>
              </a:ext>
            </a:extLst>
          </p:cNvPr>
          <p:cNvSpPr>
            <a:spLocks noGrp="1"/>
          </p:cNvSpPr>
          <p:nvPr>
            <p:ph idx="1"/>
          </p:nvPr>
        </p:nvSpPr>
        <p:spPr>
          <a:xfrm>
            <a:off x="612648" y="2212848"/>
            <a:ext cx="5862396" cy="4096512"/>
          </a:xfrm>
        </p:spPr>
        <p:txBody>
          <a:bodyPr>
            <a:normAutofit/>
          </a:bodyPr>
          <a:lstStyle/>
          <a:p>
            <a:r>
              <a:rPr lang="pt-BR" sz="1800"/>
              <a:t>Como primeiro passo, </a:t>
            </a:r>
            <a:r>
              <a:rPr lang="pt-BR" sz="1800" b="1"/>
              <a:t>montamos uma lista manual</a:t>
            </a:r>
            <a:r>
              <a:rPr lang="pt-BR" sz="1800"/>
              <a:t> com sites que eram </a:t>
            </a:r>
            <a:r>
              <a:rPr lang="pt-BR" sz="1800" b="1"/>
              <a:t>exemplos perfeitos</a:t>
            </a:r>
            <a:r>
              <a:rPr lang="pt-BR" sz="1800"/>
              <a:t> do que o nosso sistema deveria encontrar.</a:t>
            </a:r>
          </a:p>
        </p:txBody>
      </p:sp>
      <p:pic>
        <p:nvPicPr>
          <p:cNvPr id="7" name="Graphic 6" descr="Presentation with Checklist">
            <a:extLst>
              <a:ext uri="{FF2B5EF4-FFF2-40B4-BE49-F238E27FC236}">
                <a16:creationId xmlns:a16="http://schemas.microsoft.com/office/drawing/2014/main" id="{A4B06FA1-0E6D-BA22-2DD7-82E8A94AC8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2369" y="1088247"/>
            <a:ext cx="4681506" cy="4681506"/>
          </a:xfrm>
          <a:prstGeom prst="rect">
            <a:avLst/>
          </a:prstGeom>
        </p:spPr>
      </p:pic>
      <p:pic>
        <p:nvPicPr>
          <p:cNvPr id="5" name="Imagem 4">
            <a:extLst>
              <a:ext uri="{FF2B5EF4-FFF2-40B4-BE49-F238E27FC236}">
                <a16:creationId xmlns:a16="http://schemas.microsoft.com/office/drawing/2014/main" id="{C409EF23-3589-F612-644C-199BA3D03AB7}"/>
              </a:ext>
            </a:extLst>
          </p:cNvPr>
          <p:cNvPicPr>
            <a:picLocks noChangeAspect="1"/>
          </p:cNvPicPr>
          <p:nvPr/>
        </p:nvPicPr>
        <p:blipFill>
          <a:blip r:embed="rId4"/>
          <a:stretch>
            <a:fillRect/>
          </a:stretch>
        </p:blipFill>
        <p:spPr>
          <a:xfrm>
            <a:off x="238125" y="3295651"/>
            <a:ext cx="7371232" cy="3096006"/>
          </a:xfrm>
          <a:prstGeom prst="rect">
            <a:avLst/>
          </a:prstGeom>
        </p:spPr>
      </p:pic>
    </p:spTree>
    <p:extLst>
      <p:ext uri="{BB962C8B-B14F-4D97-AF65-F5344CB8AC3E}">
        <p14:creationId xmlns:p14="http://schemas.microsoft.com/office/powerpoint/2010/main" val="990995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26">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EF298E5-375F-63C7-8379-C6235B0AC12E}"/>
              </a:ext>
            </a:extLst>
          </p:cNvPr>
          <p:cNvSpPr>
            <a:spLocks noGrp="1"/>
          </p:cNvSpPr>
          <p:nvPr>
            <p:ph type="title"/>
          </p:nvPr>
        </p:nvSpPr>
        <p:spPr>
          <a:xfrm>
            <a:off x="614677" y="603504"/>
            <a:ext cx="10872216" cy="1527048"/>
          </a:xfrm>
        </p:spPr>
        <p:txBody>
          <a:bodyPr anchor="b">
            <a:normAutofit/>
          </a:bodyPr>
          <a:lstStyle/>
          <a:p>
            <a:r>
              <a:rPr lang="pt-BR" sz="3700"/>
              <a:t>19/05: escolha dos sites, contagem de palavras inicial</a:t>
            </a:r>
            <a:br>
              <a:rPr lang="pt-BR" sz="3700"/>
            </a:br>
            <a:endParaRPr lang="en-US" sz="3700"/>
          </a:p>
        </p:txBody>
      </p:sp>
      <p:pic>
        <p:nvPicPr>
          <p:cNvPr id="5122" name="Picture 2">
            <a:extLst>
              <a:ext uri="{FF2B5EF4-FFF2-40B4-BE49-F238E27FC236}">
                <a16:creationId xmlns:a16="http://schemas.microsoft.com/office/drawing/2014/main" id="{62ECCD11-3129-2D86-2EAE-1688427D65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78" y="2441274"/>
            <a:ext cx="5173647" cy="3233528"/>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B7EFDCD5-BE17-F507-85B4-8796A5F17985}"/>
              </a:ext>
            </a:extLst>
          </p:cNvPr>
          <p:cNvSpPr>
            <a:spLocks noGrp="1"/>
          </p:cNvSpPr>
          <p:nvPr>
            <p:ph idx="1"/>
          </p:nvPr>
        </p:nvSpPr>
        <p:spPr>
          <a:xfrm>
            <a:off x="6096000" y="2441273"/>
            <a:ext cx="5385816" cy="3817942"/>
          </a:xfrm>
        </p:spPr>
        <p:txBody>
          <a:bodyPr anchor="t">
            <a:normAutofit lnSpcReduction="10000"/>
          </a:bodyPr>
          <a:lstStyle/>
          <a:p>
            <a:pPr marL="0" indent="0">
              <a:buNone/>
            </a:pPr>
            <a:r>
              <a:rPr lang="pt-BR" sz="4000" dirty="0"/>
              <a:t>Sites que falassem sobre pele, doenças e alergia, tanto positivo quanto negativo, afinal a experiência ruim das pessoas é o nosso dinheiro</a:t>
            </a:r>
          </a:p>
          <a:p>
            <a:pPr marL="0" indent="0">
              <a:buNone/>
            </a:pPr>
            <a:endParaRPr lang="pt-BR" sz="1800" dirty="0"/>
          </a:p>
          <a:p>
            <a:pPr marL="0" indent="0">
              <a:buNone/>
            </a:pPr>
            <a:endParaRPr lang="en-US" sz="1800" dirty="0"/>
          </a:p>
        </p:txBody>
      </p:sp>
    </p:spTree>
    <p:extLst>
      <p:ext uri="{BB962C8B-B14F-4D97-AF65-F5344CB8AC3E}">
        <p14:creationId xmlns:p14="http://schemas.microsoft.com/office/powerpoint/2010/main" val="80863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m 8">
            <a:extLst>
              <a:ext uri="{FF2B5EF4-FFF2-40B4-BE49-F238E27FC236}">
                <a16:creationId xmlns:a16="http://schemas.microsoft.com/office/drawing/2014/main" id="{98D489C4-2CC8-4041-0F63-50B154AD79CB}"/>
              </a:ext>
            </a:extLst>
          </p:cNvPr>
          <p:cNvPicPr>
            <a:picLocks noChangeAspect="1"/>
          </p:cNvPicPr>
          <p:nvPr/>
        </p:nvPicPr>
        <p:blipFill>
          <a:blip r:embed="rId2"/>
          <a:srcRect l="5085" r="1536" b="3"/>
          <a:stretch>
            <a:fillRect/>
          </a:stretch>
        </p:blipFill>
        <p:spPr>
          <a:xfrm>
            <a:off x="680483" y="685792"/>
            <a:ext cx="2931299" cy="5486400"/>
          </a:xfrm>
          <a:prstGeom prst="rect">
            <a:avLst/>
          </a:prstGeom>
        </p:spPr>
      </p:pic>
      <p:sp>
        <p:nvSpPr>
          <p:cNvPr id="23" name="Rectangle 22">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11782" y="685800"/>
            <a:ext cx="4994335"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spaço Reservado para Conteúdo 6">
            <a:extLst>
              <a:ext uri="{FF2B5EF4-FFF2-40B4-BE49-F238E27FC236}">
                <a16:creationId xmlns:a16="http://schemas.microsoft.com/office/drawing/2014/main" id="{8D5380C6-96DA-2A62-A21F-0D955F30FA2F}"/>
              </a:ext>
            </a:extLst>
          </p:cNvPr>
          <p:cNvSpPr>
            <a:spLocks noGrp="1"/>
          </p:cNvSpPr>
          <p:nvPr>
            <p:ph idx="1"/>
          </p:nvPr>
        </p:nvSpPr>
        <p:spPr>
          <a:xfrm>
            <a:off x="4120661" y="2816942"/>
            <a:ext cx="3976577" cy="2999067"/>
          </a:xfrm>
        </p:spPr>
        <p:txBody>
          <a:bodyPr anchor="t">
            <a:normAutofit/>
          </a:bodyPr>
          <a:lstStyle/>
          <a:p>
            <a:pPr marL="0" indent="0" algn="ctr">
              <a:buNone/>
            </a:pPr>
            <a:r>
              <a:rPr lang="pt-BR" sz="6600" dirty="0">
                <a:solidFill>
                  <a:srgbClr val="595959"/>
                </a:solidFill>
              </a:rPr>
              <a:t>Contagem inicial</a:t>
            </a:r>
            <a:endParaRPr lang="en-US" sz="6600" dirty="0">
              <a:solidFill>
                <a:srgbClr val="595959"/>
              </a:solidFill>
            </a:endParaRPr>
          </a:p>
        </p:txBody>
      </p:sp>
      <p:pic>
        <p:nvPicPr>
          <p:cNvPr id="13" name="Imagem 12">
            <a:extLst>
              <a:ext uri="{FF2B5EF4-FFF2-40B4-BE49-F238E27FC236}">
                <a16:creationId xmlns:a16="http://schemas.microsoft.com/office/drawing/2014/main" id="{FD3EE4E4-EC99-7D5C-61DF-55FD79AC24AA}"/>
              </a:ext>
            </a:extLst>
          </p:cNvPr>
          <p:cNvPicPr>
            <a:picLocks noChangeAspect="1"/>
          </p:cNvPicPr>
          <p:nvPr/>
        </p:nvPicPr>
        <p:blipFill>
          <a:blip r:embed="rId3"/>
          <a:srcRect l="12473" r="11584" b="-1"/>
          <a:stretch>
            <a:fillRect/>
          </a:stretch>
        </p:blipFill>
        <p:spPr>
          <a:xfrm>
            <a:off x="8606117" y="685808"/>
            <a:ext cx="2905400" cy="5486399"/>
          </a:xfrm>
          <a:prstGeom prst="rect">
            <a:avLst/>
          </a:prstGeom>
        </p:spPr>
      </p:pic>
    </p:spTree>
    <p:extLst>
      <p:ext uri="{BB962C8B-B14F-4D97-AF65-F5344CB8AC3E}">
        <p14:creationId xmlns:p14="http://schemas.microsoft.com/office/powerpoint/2010/main" val="32370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B9F4C2-71F9-A89B-D7CC-0305C41746E9}"/>
              </a:ext>
            </a:extLst>
          </p:cNvPr>
          <p:cNvSpPr>
            <a:spLocks noGrp="1"/>
          </p:cNvSpPr>
          <p:nvPr>
            <p:ph type="title"/>
          </p:nvPr>
        </p:nvSpPr>
        <p:spPr>
          <a:xfrm>
            <a:off x="761800" y="762001"/>
            <a:ext cx="5334197" cy="5520812"/>
          </a:xfrm>
        </p:spPr>
        <p:txBody>
          <a:bodyPr anchor="ctr">
            <a:normAutofit/>
          </a:bodyPr>
          <a:lstStyle/>
          <a:p>
            <a:r>
              <a:rPr lang="pt-BR" sz="3700" dirty="0"/>
              <a:t>26/05: modelo 0.1 de selecionar palavras automático</a:t>
            </a:r>
            <a:endParaRPr lang="en-US" sz="3700" dirty="0"/>
          </a:p>
        </p:txBody>
      </p:sp>
      <p:pic>
        <p:nvPicPr>
          <p:cNvPr id="5" name="Imagem 4">
            <a:extLst>
              <a:ext uri="{FF2B5EF4-FFF2-40B4-BE49-F238E27FC236}">
                <a16:creationId xmlns:a16="http://schemas.microsoft.com/office/drawing/2014/main" id="{5B804E65-2031-A146-6A80-BCDD69BA3342}"/>
              </a:ext>
            </a:extLst>
          </p:cNvPr>
          <p:cNvPicPr>
            <a:picLocks noChangeAspect="1"/>
          </p:cNvPicPr>
          <p:nvPr/>
        </p:nvPicPr>
        <p:blipFill>
          <a:blip r:embed="rId2"/>
          <a:srcRect r="2" b="130"/>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33880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Espaço Reservado para Conteúdo 6">
            <a:extLst>
              <a:ext uri="{FF2B5EF4-FFF2-40B4-BE49-F238E27FC236}">
                <a16:creationId xmlns:a16="http://schemas.microsoft.com/office/drawing/2014/main" id="{97F5B361-56AB-B76A-B655-0D33BFAEC0A5}"/>
              </a:ext>
            </a:extLst>
          </p:cNvPr>
          <p:cNvSpPr>
            <a:spLocks noGrp="1"/>
          </p:cNvSpPr>
          <p:nvPr>
            <p:ph idx="1"/>
          </p:nvPr>
        </p:nvSpPr>
        <p:spPr/>
        <p:txBody>
          <a:bodyPr/>
          <a:lstStyle/>
          <a:p>
            <a:endParaRPr lang="en-US"/>
          </a:p>
        </p:txBody>
      </p:sp>
      <p:pic>
        <p:nvPicPr>
          <p:cNvPr id="9" name="Imagem 8">
            <a:extLst>
              <a:ext uri="{FF2B5EF4-FFF2-40B4-BE49-F238E27FC236}">
                <a16:creationId xmlns:a16="http://schemas.microsoft.com/office/drawing/2014/main" id="{FA2A575F-90FE-7813-C2BD-9AA5B19B1477}"/>
              </a:ext>
            </a:extLst>
          </p:cNvPr>
          <p:cNvPicPr>
            <a:picLocks noChangeAspect="1"/>
          </p:cNvPicPr>
          <p:nvPr/>
        </p:nvPicPr>
        <p:blipFill>
          <a:blip r:embed="rId2"/>
          <a:stretch>
            <a:fillRect/>
          </a:stretch>
        </p:blipFill>
        <p:spPr>
          <a:xfrm>
            <a:off x="199563" y="183330"/>
            <a:ext cx="8105775" cy="3638550"/>
          </a:xfrm>
          <a:prstGeom prst="rect">
            <a:avLst/>
          </a:prstGeom>
        </p:spPr>
      </p:pic>
      <p:pic>
        <p:nvPicPr>
          <p:cNvPr id="11" name="Imagem 10">
            <a:extLst>
              <a:ext uri="{FF2B5EF4-FFF2-40B4-BE49-F238E27FC236}">
                <a16:creationId xmlns:a16="http://schemas.microsoft.com/office/drawing/2014/main" id="{0104F7B5-3CAD-237E-1900-A12D9D9554A5}"/>
              </a:ext>
            </a:extLst>
          </p:cNvPr>
          <p:cNvPicPr>
            <a:picLocks noChangeAspect="1"/>
          </p:cNvPicPr>
          <p:nvPr/>
        </p:nvPicPr>
        <p:blipFill>
          <a:blip r:embed="rId3"/>
          <a:stretch>
            <a:fillRect/>
          </a:stretch>
        </p:blipFill>
        <p:spPr>
          <a:xfrm>
            <a:off x="3507350" y="2964733"/>
            <a:ext cx="8067675" cy="3524250"/>
          </a:xfrm>
          <a:prstGeom prst="rect">
            <a:avLst/>
          </a:prstGeom>
        </p:spPr>
      </p:pic>
    </p:spTree>
    <p:extLst>
      <p:ext uri="{BB962C8B-B14F-4D97-AF65-F5344CB8AC3E}">
        <p14:creationId xmlns:p14="http://schemas.microsoft.com/office/powerpoint/2010/main" val="1875614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C87B5-0DC9-A4A3-28C2-3B61BD636266}"/>
              </a:ext>
            </a:extLst>
          </p:cNvPr>
          <p:cNvSpPr>
            <a:spLocks noGrp="1"/>
          </p:cNvSpPr>
          <p:nvPr>
            <p:ph type="title"/>
          </p:nvPr>
        </p:nvSpPr>
        <p:spPr/>
        <p:txBody>
          <a:bodyPr/>
          <a:lstStyle/>
          <a:p>
            <a:r>
              <a:rPr lang="pt-BR"/>
              <a:t>Como funciona o sistema para leigos</a:t>
            </a:r>
            <a:endParaRPr lang="en-US" dirty="0"/>
          </a:p>
        </p:txBody>
      </p:sp>
      <p:pic>
        <p:nvPicPr>
          <p:cNvPr id="7170" name="Picture 2" descr="Urticária: tudo o que você precisa saber - Dra. Brianna Nicoletti">
            <a:extLst>
              <a:ext uri="{FF2B5EF4-FFF2-40B4-BE49-F238E27FC236}">
                <a16:creationId xmlns:a16="http://schemas.microsoft.com/office/drawing/2014/main" id="{57247C19-C047-6B4E-7252-9A247D9B4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690688"/>
            <a:ext cx="8282940" cy="4371552"/>
          </a:xfrm>
          <a:prstGeom prst="rect">
            <a:avLst/>
          </a:prstGeom>
          <a:noFill/>
          <a:extLst>
            <a:ext uri="{909E8E84-426E-40DD-AFC4-6F175D3DCCD1}">
              <a14:hiddenFill xmlns:a14="http://schemas.microsoft.com/office/drawing/2010/main">
                <a:solidFill>
                  <a:srgbClr val="FFFFFF"/>
                </a:solidFill>
              </a14:hiddenFill>
            </a:ext>
          </a:extLst>
        </p:spPr>
      </p:pic>
      <p:sp>
        <p:nvSpPr>
          <p:cNvPr id="4" name="Seta: para Cima 3">
            <a:extLst>
              <a:ext uri="{FF2B5EF4-FFF2-40B4-BE49-F238E27FC236}">
                <a16:creationId xmlns:a16="http://schemas.microsoft.com/office/drawing/2014/main" id="{F4A2427B-A085-1231-6634-47E80904E8C4}"/>
              </a:ext>
            </a:extLst>
          </p:cNvPr>
          <p:cNvSpPr/>
          <p:nvPr/>
        </p:nvSpPr>
        <p:spPr>
          <a:xfrm>
            <a:off x="7940040" y="2017184"/>
            <a:ext cx="1371600" cy="185928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478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87.200+ Homem Fazendo Careta fotos de stock, imagens e fotos royalty-free -  iStock">
            <a:extLst>
              <a:ext uri="{FF2B5EF4-FFF2-40B4-BE49-F238E27FC236}">
                <a16:creationId xmlns:a16="http://schemas.microsoft.com/office/drawing/2014/main" id="{4C2CA743-7367-48F1-FA17-F35B791402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15746"/>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35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E04AA-8685-1158-0E11-0EE331158A8A}"/>
              </a:ext>
            </a:extLst>
          </p:cNvPr>
          <p:cNvSpPr>
            <a:spLocks noGrp="1"/>
          </p:cNvSpPr>
          <p:nvPr>
            <p:ph type="title"/>
          </p:nvPr>
        </p:nvSpPr>
        <p:spPr/>
        <p:txBody>
          <a:bodyPr>
            <a:normAutofit/>
          </a:bodyPr>
          <a:lstStyle/>
          <a:p>
            <a:br>
              <a:rPr lang="pt-BR" dirty="0"/>
            </a:br>
            <a:endParaRPr lang="en-US" dirty="0"/>
          </a:p>
        </p:txBody>
      </p:sp>
      <p:pic>
        <p:nvPicPr>
          <p:cNvPr id="6146" name="Picture 2" descr="Pele e Anexos – Histologia Interativa">
            <a:extLst>
              <a:ext uri="{FF2B5EF4-FFF2-40B4-BE49-F238E27FC236}">
                <a16:creationId xmlns:a16="http://schemas.microsoft.com/office/drawing/2014/main" id="{B66F627C-4C4B-71FB-1842-7E3A0CE91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 y="2751593"/>
            <a:ext cx="4191000" cy="3052536"/>
          </a:xfrm>
          <a:prstGeom prst="rect">
            <a:avLst/>
          </a:prstGeom>
          <a:solidFill>
            <a:schemeClr val="accent6"/>
          </a:solidFill>
        </p:spPr>
      </p:pic>
      <p:pic>
        <p:nvPicPr>
          <p:cNvPr id="13" name="Picture 2" descr="Pele e Anexos – Histologia Interativa">
            <a:extLst>
              <a:ext uri="{FF2B5EF4-FFF2-40B4-BE49-F238E27FC236}">
                <a16:creationId xmlns:a16="http://schemas.microsoft.com/office/drawing/2014/main" id="{30AE0B71-0106-1D21-B08E-83E0B9C97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460" y="376464"/>
            <a:ext cx="4191000" cy="3052536"/>
          </a:xfrm>
          <a:prstGeom prst="rect">
            <a:avLst/>
          </a:prstGeom>
          <a:solidFill>
            <a:schemeClr val="accent6"/>
          </a:solidFill>
        </p:spPr>
      </p:pic>
      <p:pic>
        <p:nvPicPr>
          <p:cNvPr id="15" name="Picture 2" descr="Pele e Anexos – Histologia Interativa">
            <a:extLst>
              <a:ext uri="{FF2B5EF4-FFF2-40B4-BE49-F238E27FC236}">
                <a16:creationId xmlns:a16="http://schemas.microsoft.com/office/drawing/2014/main" id="{FC0EAB17-B892-651E-B621-143EB2D80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340" y="615725"/>
            <a:ext cx="4191000" cy="3052536"/>
          </a:xfrm>
          <a:prstGeom prst="rect">
            <a:avLst/>
          </a:prstGeom>
          <a:solidFill>
            <a:schemeClr val="accent6"/>
          </a:solidFill>
        </p:spPr>
      </p:pic>
      <p:pic>
        <p:nvPicPr>
          <p:cNvPr id="16" name="Picture 2" descr="Pele e Anexos – Histologia Interativa">
            <a:extLst>
              <a:ext uri="{FF2B5EF4-FFF2-40B4-BE49-F238E27FC236}">
                <a16:creationId xmlns:a16="http://schemas.microsoft.com/office/drawing/2014/main" id="{8ADA85DA-31E3-77F1-99F3-621CB07C9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50" y="3034667"/>
            <a:ext cx="4191000" cy="3052536"/>
          </a:xfrm>
          <a:prstGeom prst="rect">
            <a:avLst/>
          </a:prstGeom>
          <a:solidFill>
            <a:schemeClr val="accent6"/>
          </a:solidFill>
        </p:spPr>
      </p:pic>
      <p:pic>
        <p:nvPicPr>
          <p:cNvPr id="14" name="Picture 2" descr="Pele e Anexos – Histologia Interativa">
            <a:extLst>
              <a:ext uri="{FF2B5EF4-FFF2-40B4-BE49-F238E27FC236}">
                <a16:creationId xmlns:a16="http://schemas.microsoft.com/office/drawing/2014/main" id="{A1F1522C-EEC2-97AD-750C-97E960FEA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2751593"/>
            <a:ext cx="4191000" cy="3052536"/>
          </a:xfrm>
          <a:prstGeom prst="rect">
            <a:avLst/>
          </a:prstGeom>
          <a:solidFill>
            <a:schemeClr val="accent6"/>
          </a:solidFill>
        </p:spPr>
      </p:pic>
      <p:sp>
        <p:nvSpPr>
          <p:cNvPr id="17" name="Seta: para Cima 16">
            <a:extLst>
              <a:ext uri="{FF2B5EF4-FFF2-40B4-BE49-F238E27FC236}">
                <a16:creationId xmlns:a16="http://schemas.microsoft.com/office/drawing/2014/main" id="{7DBBE881-02FA-DA75-D13E-6FE92712A1E0}"/>
              </a:ext>
            </a:extLst>
          </p:cNvPr>
          <p:cNvSpPr/>
          <p:nvPr/>
        </p:nvSpPr>
        <p:spPr>
          <a:xfrm>
            <a:off x="8816340" y="1432560"/>
            <a:ext cx="1615440" cy="2235701"/>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ta: para Cima 17">
            <a:extLst>
              <a:ext uri="{FF2B5EF4-FFF2-40B4-BE49-F238E27FC236}">
                <a16:creationId xmlns:a16="http://schemas.microsoft.com/office/drawing/2014/main" id="{A5209B96-38C3-25F1-DEE4-CEA80E673579}"/>
              </a:ext>
            </a:extLst>
          </p:cNvPr>
          <p:cNvSpPr/>
          <p:nvPr/>
        </p:nvSpPr>
        <p:spPr>
          <a:xfrm>
            <a:off x="1047750" y="1280363"/>
            <a:ext cx="1154430" cy="1597889"/>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eta: para Cima 18">
            <a:extLst>
              <a:ext uri="{FF2B5EF4-FFF2-40B4-BE49-F238E27FC236}">
                <a16:creationId xmlns:a16="http://schemas.microsoft.com/office/drawing/2014/main" id="{639D3B4F-7DE3-1CEF-1690-841A8A70C399}"/>
              </a:ext>
            </a:extLst>
          </p:cNvPr>
          <p:cNvSpPr/>
          <p:nvPr/>
        </p:nvSpPr>
        <p:spPr>
          <a:xfrm>
            <a:off x="7837170" y="4735696"/>
            <a:ext cx="1154430" cy="1597889"/>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eta: para Cima 19">
            <a:extLst>
              <a:ext uri="{FF2B5EF4-FFF2-40B4-BE49-F238E27FC236}">
                <a16:creationId xmlns:a16="http://schemas.microsoft.com/office/drawing/2014/main" id="{17AB5CF5-AF33-E23D-A885-682570788899}"/>
              </a:ext>
            </a:extLst>
          </p:cNvPr>
          <p:cNvSpPr/>
          <p:nvPr/>
        </p:nvSpPr>
        <p:spPr>
          <a:xfrm>
            <a:off x="3200401" y="4883647"/>
            <a:ext cx="1154430" cy="1597889"/>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eta: para Cima 20">
            <a:extLst>
              <a:ext uri="{FF2B5EF4-FFF2-40B4-BE49-F238E27FC236}">
                <a16:creationId xmlns:a16="http://schemas.microsoft.com/office/drawing/2014/main" id="{08CF85EC-85C7-61C7-CDE4-4F2252ACF99D}"/>
              </a:ext>
            </a:extLst>
          </p:cNvPr>
          <p:cNvSpPr/>
          <p:nvPr/>
        </p:nvSpPr>
        <p:spPr>
          <a:xfrm>
            <a:off x="10199370" y="3943418"/>
            <a:ext cx="1154430" cy="1597889"/>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eta: para Cima 21">
            <a:extLst>
              <a:ext uri="{FF2B5EF4-FFF2-40B4-BE49-F238E27FC236}">
                <a16:creationId xmlns:a16="http://schemas.microsoft.com/office/drawing/2014/main" id="{E1F0F1B1-852B-2781-8F42-2D5F207730F1}"/>
              </a:ext>
            </a:extLst>
          </p:cNvPr>
          <p:cNvSpPr/>
          <p:nvPr/>
        </p:nvSpPr>
        <p:spPr>
          <a:xfrm>
            <a:off x="701040" y="4277861"/>
            <a:ext cx="1154430" cy="1597889"/>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eta: para Cima 22">
            <a:extLst>
              <a:ext uri="{FF2B5EF4-FFF2-40B4-BE49-F238E27FC236}">
                <a16:creationId xmlns:a16="http://schemas.microsoft.com/office/drawing/2014/main" id="{D3A9DB03-8514-9A45-C665-52164E86E814}"/>
              </a:ext>
            </a:extLst>
          </p:cNvPr>
          <p:cNvSpPr/>
          <p:nvPr/>
        </p:nvSpPr>
        <p:spPr>
          <a:xfrm>
            <a:off x="10431780" y="488085"/>
            <a:ext cx="1154430" cy="1597889"/>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927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Gostou cara feliz mostrando os polegares para cima e sorrindo | Foto Premium">
            <a:extLst>
              <a:ext uri="{FF2B5EF4-FFF2-40B4-BE49-F238E27FC236}">
                <a16:creationId xmlns:a16="http://schemas.microsoft.com/office/drawing/2014/main" id="{BC1FFD5E-7118-853C-A376-C60173EC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15429"/>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854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4CC0B2-6407-5FAE-9D89-5B74D6E11F40}"/>
              </a:ext>
            </a:extLst>
          </p:cNvPr>
          <p:cNvSpPr>
            <a:spLocks noGrp="1"/>
          </p:cNvSpPr>
          <p:nvPr>
            <p:ph type="title"/>
          </p:nvPr>
        </p:nvSpPr>
        <p:spPr/>
        <p:txBody>
          <a:bodyPr/>
          <a:lstStyle/>
          <a:p>
            <a:r>
              <a:rPr lang="pt-BR" dirty="0"/>
              <a:t>02/06: versão 0.9 de selecionar palavras mais versão 0.5 de notas pra sites</a:t>
            </a:r>
            <a:endParaRPr lang="en-US" dirty="0"/>
          </a:p>
        </p:txBody>
      </p:sp>
      <p:sp>
        <p:nvSpPr>
          <p:cNvPr id="3" name="Espaço Reservado para Conteúdo 2">
            <a:extLst>
              <a:ext uri="{FF2B5EF4-FFF2-40B4-BE49-F238E27FC236}">
                <a16:creationId xmlns:a16="http://schemas.microsoft.com/office/drawing/2014/main" id="{496BEBEA-221A-56E1-33E3-878341E920DD}"/>
              </a:ext>
            </a:extLst>
          </p:cNvPr>
          <p:cNvSpPr>
            <a:spLocks noGrp="1"/>
          </p:cNvSpPr>
          <p:nvPr>
            <p:ph idx="1"/>
          </p:nvPr>
        </p:nvSpPr>
        <p:spPr/>
        <p:txBody>
          <a:bodyPr/>
          <a:lstStyle/>
          <a:p>
            <a:pPr marL="0" indent="0">
              <a:buNone/>
            </a:pPr>
            <a:r>
              <a:rPr lang="pt-BR" dirty="0"/>
              <a:t>A nova lista de palavras somada com o novo sistema funcionou muito mas muito bem, tamo voando ... </a:t>
            </a:r>
          </a:p>
          <a:p>
            <a:pPr marL="0" indent="0">
              <a:buNone/>
            </a:pPr>
            <a:r>
              <a:rPr lang="pt-BR" dirty="0"/>
              <a:t>A principio pelo menos</a:t>
            </a:r>
            <a:endParaRPr lang="en-US" dirty="0"/>
          </a:p>
        </p:txBody>
      </p:sp>
    </p:spTree>
    <p:extLst>
      <p:ext uri="{BB962C8B-B14F-4D97-AF65-F5344CB8AC3E}">
        <p14:creationId xmlns:p14="http://schemas.microsoft.com/office/powerpoint/2010/main" val="867399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34603885-ED20-04A8-1E84-711DF1EF2DEF}"/>
              </a:ext>
            </a:extLst>
          </p:cNvPr>
          <p:cNvPicPr>
            <a:picLocks noChangeAspect="1"/>
          </p:cNvPicPr>
          <p:nvPr/>
        </p:nvPicPr>
        <p:blipFill>
          <a:blip r:embed="rId2"/>
          <a:srcRect t="25119" r="1" b="24256"/>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EE8F77-0FA7-0C62-93AC-2F566B25F5E8}"/>
              </a:ext>
            </a:extLst>
          </p:cNvPr>
          <p:cNvSpPr>
            <a:spLocks noGrp="1"/>
          </p:cNvSpPr>
          <p:nvPr>
            <p:ph type="title"/>
          </p:nvPr>
        </p:nvSpPr>
        <p:spPr>
          <a:xfrm>
            <a:off x="617365" y="5268812"/>
            <a:ext cx="7260542" cy="1228763"/>
          </a:xfrm>
        </p:spPr>
        <p:txBody>
          <a:bodyPr vert="horz" lIns="91440" tIns="45720" rIns="91440" bIns="45720" rtlCol="0" anchor="ctr">
            <a:normAutofit/>
          </a:bodyPr>
          <a:lstStyle/>
          <a:p>
            <a:r>
              <a:rPr lang="en-US" sz="4000" b="1" dirty="0" err="1">
                <a:solidFill>
                  <a:srgbClr val="FFFFFF"/>
                </a:solidFill>
              </a:rPr>
              <a:t>Membros</a:t>
            </a:r>
            <a:endParaRPr lang="en-US" sz="4000" b="1" dirty="0">
              <a:solidFill>
                <a:srgbClr val="FFFFFF"/>
              </a:solidFill>
            </a:endParaRPr>
          </a:p>
        </p:txBody>
      </p:sp>
      <p:sp>
        <p:nvSpPr>
          <p:cNvPr id="3" name="Espaço Reservado para Conteúdo 2">
            <a:extLst>
              <a:ext uri="{FF2B5EF4-FFF2-40B4-BE49-F238E27FC236}">
                <a16:creationId xmlns:a16="http://schemas.microsoft.com/office/drawing/2014/main" id="{38FD4572-2094-7958-142F-0092D3B7B5AA}"/>
              </a:ext>
            </a:extLst>
          </p:cNvPr>
          <p:cNvSpPr>
            <a:spLocks noGrp="1"/>
          </p:cNvSpPr>
          <p:nvPr>
            <p:ph idx="1"/>
          </p:nvPr>
        </p:nvSpPr>
        <p:spPr>
          <a:xfrm>
            <a:off x="7877908" y="5268812"/>
            <a:ext cx="3808373" cy="1228763"/>
          </a:xfrm>
        </p:spPr>
        <p:txBody>
          <a:bodyPr vert="horz" lIns="91440" tIns="45720" rIns="91440" bIns="45720" rtlCol="0" anchor="ctr">
            <a:normAutofit/>
          </a:bodyPr>
          <a:lstStyle/>
          <a:p>
            <a:pPr marL="0" indent="0" algn="r">
              <a:lnSpc>
                <a:spcPct val="120000"/>
              </a:lnSpc>
              <a:buNone/>
            </a:pPr>
            <a:r>
              <a:rPr lang="en-US" sz="1800" dirty="0">
                <a:solidFill>
                  <a:srgbClr val="FFFFFF"/>
                </a:solidFill>
              </a:rPr>
              <a:t>André “</a:t>
            </a:r>
            <a:r>
              <a:rPr lang="en-US" sz="1800" dirty="0" err="1">
                <a:solidFill>
                  <a:srgbClr val="FFFFFF"/>
                </a:solidFill>
              </a:rPr>
              <a:t>Bruxo</a:t>
            </a:r>
            <a:r>
              <a:rPr lang="en-US" sz="1800" dirty="0">
                <a:solidFill>
                  <a:srgbClr val="FFFFFF"/>
                </a:solidFill>
              </a:rPr>
              <a:t> dos dados” Messina</a:t>
            </a:r>
          </a:p>
        </p:txBody>
      </p:sp>
      <p:sp>
        <p:nvSpPr>
          <p:cNvPr id="6" name="Espaço Reservado para Conteúdo 2">
            <a:extLst>
              <a:ext uri="{FF2B5EF4-FFF2-40B4-BE49-F238E27FC236}">
                <a16:creationId xmlns:a16="http://schemas.microsoft.com/office/drawing/2014/main" id="{6E2D9B85-9343-A4D1-E0D9-872CF4BBB31B}"/>
              </a:ext>
            </a:extLst>
          </p:cNvPr>
          <p:cNvSpPr txBox="1">
            <a:spLocks/>
          </p:cNvSpPr>
          <p:nvPr/>
        </p:nvSpPr>
        <p:spPr>
          <a:xfrm>
            <a:off x="3563817" y="5268812"/>
            <a:ext cx="3808373" cy="12287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en-US" sz="1800" dirty="0">
                <a:solidFill>
                  <a:srgbClr val="FFFFFF"/>
                </a:solidFill>
              </a:rPr>
              <a:t>“Com </a:t>
            </a:r>
            <a:r>
              <a:rPr lang="en-US" sz="1800" dirty="0" err="1">
                <a:solidFill>
                  <a:srgbClr val="FFFFFF"/>
                </a:solidFill>
              </a:rPr>
              <a:t>códigos</a:t>
            </a:r>
            <a:r>
              <a:rPr lang="en-US" sz="1800" dirty="0">
                <a:solidFill>
                  <a:srgbClr val="FFFFFF"/>
                </a:solidFill>
              </a:rPr>
              <a:t> que </a:t>
            </a:r>
            <a:r>
              <a:rPr lang="en-US" sz="1800" dirty="0" err="1">
                <a:solidFill>
                  <a:srgbClr val="FFFFFF"/>
                </a:solidFill>
              </a:rPr>
              <a:t>parecem</a:t>
            </a:r>
            <a:r>
              <a:rPr lang="en-US" sz="1800" dirty="0">
                <a:solidFill>
                  <a:srgbClr val="FFFFFF"/>
                </a:solidFill>
              </a:rPr>
              <a:t> </a:t>
            </a:r>
            <a:r>
              <a:rPr lang="en-US" sz="1800" dirty="0" err="1">
                <a:solidFill>
                  <a:srgbClr val="FFFFFF"/>
                </a:solidFill>
              </a:rPr>
              <a:t>mais</a:t>
            </a:r>
            <a:r>
              <a:rPr lang="en-US" sz="1800" dirty="0">
                <a:solidFill>
                  <a:srgbClr val="FFFFFF"/>
                </a:solidFill>
              </a:rPr>
              <a:t> </a:t>
            </a:r>
            <a:r>
              <a:rPr lang="en-US" sz="1800" dirty="0" err="1">
                <a:solidFill>
                  <a:srgbClr val="FFFFFF"/>
                </a:solidFill>
              </a:rPr>
              <a:t>magia</a:t>
            </a:r>
            <a:r>
              <a:rPr lang="en-US" sz="1800" dirty="0">
                <a:solidFill>
                  <a:srgbClr val="FFFFFF"/>
                </a:solidFill>
              </a:rPr>
              <a:t> do que </a:t>
            </a:r>
            <a:r>
              <a:rPr lang="en-US" sz="1800" dirty="0" err="1">
                <a:solidFill>
                  <a:srgbClr val="FFFFFF"/>
                </a:solidFill>
              </a:rPr>
              <a:t>matemática</a:t>
            </a:r>
            <a:r>
              <a:rPr lang="en-US" sz="1800" dirty="0">
                <a:solidFill>
                  <a:srgbClr val="FFFFFF"/>
                </a:solidFill>
              </a:rPr>
              <a:t>”</a:t>
            </a:r>
          </a:p>
        </p:txBody>
      </p:sp>
    </p:spTree>
    <p:extLst>
      <p:ext uri="{BB962C8B-B14F-4D97-AF65-F5344CB8AC3E}">
        <p14:creationId xmlns:p14="http://schemas.microsoft.com/office/powerpoint/2010/main" val="8820547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71C120-D7D4-4E7E-B7CE-19BFAEE8D656}"/>
              </a:ext>
            </a:extLst>
          </p:cNvPr>
          <p:cNvSpPr>
            <a:spLocks noGrp="1"/>
          </p:cNvSpPr>
          <p:nvPr>
            <p:ph type="title"/>
          </p:nvPr>
        </p:nvSpPr>
        <p:spPr/>
        <p:txBody>
          <a:bodyPr/>
          <a:lstStyle/>
          <a:p>
            <a:r>
              <a:rPr lang="pt-BR" dirty="0"/>
              <a:t>Como funciona o sistema?</a:t>
            </a:r>
            <a:endParaRPr lang="en-US" dirty="0"/>
          </a:p>
        </p:txBody>
      </p:sp>
      <p:sp>
        <p:nvSpPr>
          <p:cNvPr id="3" name="Espaço Reservado para Conteúdo 2">
            <a:extLst>
              <a:ext uri="{FF2B5EF4-FFF2-40B4-BE49-F238E27FC236}">
                <a16:creationId xmlns:a16="http://schemas.microsoft.com/office/drawing/2014/main" id="{0D5B5C35-4DA3-6FD3-8BCA-DEECA9345F38}"/>
              </a:ext>
            </a:extLst>
          </p:cNvPr>
          <p:cNvSpPr>
            <a:spLocks noGrp="1"/>
          </p:cNvSpPr>
          <p:nvPr>
            <p:ph idx="1"/>
          </p:nvPr>
        </p:nvSpPr>
        <p:spPr/>
        <p:txBody>
          <a:bodyPr/>
          <a:lstStyle/>
          <a:p>
            <a:r>
              <a:rPr lang="pt-BR" dirty="0"/>
              <a:t>Tema = Afinidade com as palavras chave</a:t>
            </a:r>
          </a:p>
          <a:p>
            <a:r>
              <a:rPr lang="pt-BR" dirty="0"/>
              <a:t>Relevância = Palavras diferentes, se o site tem só pele, pele, pele talvez ele não seja tão bom pra gente</a:t>
            </a:r>
          </a:p>
          <a:p>
            <a:r>
              <a:rPr lang="pt-BR" dirty="0"/>
              <a:t>Score: Toda a palavra tem um score algumas scores mais baixo outras mais alto o oposto da relevância, </a:t>
            </a:r>
            <a:r>
              <a:rPr lang="pt-BR" dirty="0" err="1"/>
              <a:t>farmar</a:t>
            </a:r>
            <a:r>
              <a:rPr lang="pt-BR" dirty="0"/>
              <a:t> palavras é bom pra esse atributo</a:t>
            </a:r>
          </a:p>
          <a:p>
            <a:r>
              <a:rPr lang="pt-BR" dirty="0"/>
              <a:t>Peso: O Peso médio das palavras no site, o meio termo entre relevância e Score</a:t>
            </a:r>
          </a:p>
          <a:p>
            <a:endParaRPr lang="pt-BR" dirty="0"/>
          </a:p>
          <a:p>
            <a:endParaRPr lang="en-US" dirty="0"/>
          </a:p>
        </p:txBody>
      </p:sp>
    </p:spTree>
    <p:extLst>
      <p:ext uri="{BB962C8B-B14F-4D97-AF65-F5344CB8AC3E}">
        <p14:creationId xmlns:p14="http://schemas.microsoft.com/office/powerpoint/2010/main" val="2465149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C1A1CE4-888E-67DD-6327-D2073C596CDE}"/>
              </a:ext>
            </a:extLst>
          </p:cNvPr>
          <p:cNvSpPr>
            <a:spLocks noGrp="1"/>
          </p:cNvSpPr>
          <p:nvPr>
            <p:ph type="title"/>
          </p:nvPr>
        </p:nvSpPr>
        <p:spPr>
          <a:xfrm>
            <a:off x="5568534" y="603504"/>
            <a:ext cx="5916169" cy="1527048"/>
          </a:xfrm>
        </p:spPr>
        <p:txBody>
          <a:bodyPr anchor="b">
            <a:normAutofit/>
          </a:bodyPr>
          <a:lstStyle/>
          <a:p>
            <a:r>
              <a:rPr lang="pt-BR" sz="3100" dirty="0"/>
              <a:t>09/06: A Queda do herói</a:t>
            </a:r>
            <a:br>
              <a:rPr lang="pt-BR" sz="3100" dirty="0"/>
            </a:br>
            <a:endParaRPr lang="en-US" sz="3100" dirty="0"/>
          </a:p>
        </p:txBody>
      </p:sp>
      <p:pic>
        <p:nvPicPr>
          <p:cNvPr id="5" name="Picture 4">
            <a:extLst>
              <a:ext uri="{FF2B5EF4-FFF2-40B4-BE49-F238E27FC236}">
                <a16:creationId xmlns:a16="http://schemas.microsoft.com/office/drawing/2014/main" id="{7A8086DB-9A90-CB65-85E2-65BC8C94700A}"/>
              </a:ext>
            </a:extLst>
          </p:cNvPr>
          <p:cNvPicPr>
            <a:picLocks noChangeAspect="1"/>
          </p:cNvPicPr>
          <p:nvPr/>
        </p:nvPicPr>
        <p:blipFill>
          <a:blip r:embed="rId2"/>
          <a:srcRect l="23340" r="28867" b="-1"/>
          <a:stretch>
            <a:fillRect/>
          </a:stretch>
        </p:blipFill>
        <p:spPr>
          <a:xfrm>
            <a:off x="20" y="10"/>
            <a:ext cx="4910308" cy="6857990"/>
          </a:xfrm>
          <a:prstGeom prst="rect">
            <a:avLst/>
          </a:prstGeom>
        </p:spPr>
      </p:pic>
      <p:sp>
        <p:nvSpPr>
          <p:cNvPr id="3" name="Espaço Reservado para Conteúdo 2">
            <a:extLst>
              <a:ext uri="{FF2B5EF4-FFF2-40B4-BE49-F238E27FC236}">
                <a16:creationId xmlns:a16="http://schemas.microsoft.com/office/drawing/2014/main" id="{F97DCD68-5FF0-1E67-D8DD-FB65E66124DC}"/>
              </a:ext>
            </a:extLst>
          </p:cNvPr>
          <p:cNvSpPr>
            <a:spLocks noGrp="1"/>
          </p:cNvSpPr>
          <p:nvPr>
            <p:ph idx="1"/>
          </p:nvPr>
        </p:nvSpPr>
        <p:spPr>
          <a:xfrm>
            <a:off x="5568533" y="2214282"/>
            <a:ext cx="5916169" cy="4095078"/>
          </a:xfrm>
        </p:spPr>
        <p:txBody>
          <a:bodyPr>
            <a:normAutofit/>
          </a:bodyPr>
          <a:lstStyle/>
          <a:p>
            <a:r>
              <a:rPr lang="pt-BR" sz="3600" dirty="0" err="1"/>
              <a:t>Éaaan</a:t>
            </a:r>
            <a:r>
              <a:rPr lang="pt-BR" sz="3600" dirty="0"/>
              <a:t> toda a boa história precisa de um </a:t>
            </a:r>
            <a:r>
              <a:rPr lang="pt-BR" sz="3600" dirty="0" err="1"/>
              <a:t>Climax</a:t>
            </a:r>
            <a:r>
              <a:rPr lang="pt-BR" sz="3600" dirty="0"/>
              <a:t> né</a:t>
            </a:r>
            <a:endParaRPr lang="en-US" sz="3600" dirty="0"/>
          </a:p>
        </p:txBody>
      </p:sp>
    </p:spTree>
    <p:extLst>
      <p:ext uri="{BB962C8B-B14F-4D97-AF65-F5344CB8AC3E}">
        <p14:creationId xmlns:p14="http://schemas.microsoft.com/office/powerpoint/2010/main" val="2761313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Espaço Reservado para Conteúdo 5" descr="Texto&#10;&#10;O conteúdo gerado por IA pode estar incorreto.">
            <a:extLst>
              <a:ext uri="{FF2B5EF4-FFF2-40B4-BE49-F238E27FC236}">
                <a16:creationId xmlns:a16="http://schemas.microsoft.com/office/drawing/2014/main" id="{2C41EF80-985C-09CD-2E74-8FC5FC43C1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267"/>
          <a:stretch>
            <a:fillRect/>
          </a:stretch>
        </p:blipFill>
        <p:spPr>
          <a:xfrm>
            <a:off x="20" y="0"/>
            <a:ext cx="12191980" cy="6856718"/>
          </a:xfrm>
          <a:prstGeom prst="rect">
            <a:avLst/>
          </a:prstGeom>
        </p:spPr>
      </p:pic>
      <p:sp>
        <p:nvSpPr>
          <p:cNvPr id="7" name="Retângulo 6">
            <a:extLst>
              <a:ext uri="{FF2B5EF4-FFF2-40B4-BE49-F238E27FC236}">
                <a16:creationId xmlns:a16="http://schemas.microsoft.com/office/drawing/2014/main" id="{7FB227B7-3084-BD80-1AAB-2A805FFE0F3E}"/>
              </a:ext>
            </a:extLst>
          </p:cNvPr>
          <p:cNvSpPr/>
          <p:nvPr/>
        </p:nvSpPr>
        <p:spPr>
          <a:xfrm>
            <a:off x="0" y="383459"/>
            <a:ext cx="4542503" cy="76691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a:extLst>
              <a:ext uri="{FF2B5EF4-FFF2-40B4-BE49-F238E27FC236}">
                <a16:creationId xmlns:a16="http://schemas.microsoft.com/office/drawing/2014/main" id="{51C13B8E-D654-BA67-13C1-934C3D407B29}"/>
              </a:ext>
            </a:extLst>
          </p:cNvPr>
          <p:cNvSpPr/>
          <p:nvPr/>
        </p:nvSpPr>
        <p:spPr>
          <a:xfrm>
            <a:off x="0" y="1258530"/>
            <a:ext cx="4542503" cy="76691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549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01BE8-D1DE-C112-FC96-8D0A0F1A19FD}"/>
              </a:ext>
            </a:extLst>
          </p:cNvPr>
          <p:cNvSpPr>
            <a:spLocks noGrp="1"/>
          </p:cNvSpPr>
          <p:nvPr>
            <p:ph type="title"/>
          </p:nvPr>
        </p:nvSpPr>
        <p:spPr/>
        <p:txBody>
          <a:bodyPr/>
          <a:lstStyle/>
          <a:p>
            <a:endParaRPr lang="en-US"/>
          </a:p>
        </p:txBody>
      </p:sp>
      <p:sp>
        <p:nvSpPr>
          <p:cNvPr id="3" name="Espaço Reservado para Conteúdo 2">
            <a:extLst>
              <a:ext uri="{FF2B5EF4-FFF2-40B4-BE49-F238E27FC236}">
                <a16:creationId xmlns:a16="http://schemas.microsoft.com/office/drawing/2014/main" id="{EEFBB748-7A4D-B888-2BA4-7690842E80BC}"/>
              </a:ext>
            </a:extLst>
          </p:cNvPr>
          <p:cNvSpPr>
            <a:spLocks noGrp="1"/>
          </p:cNvSpPr>
          <p:nvPr>
            <p:ph idx="1"/>
          </p:nvPr>
        </p:nvSpPr>
        <p:spPr/>
        <p:txBody>
          <a:bodyPr/>
          <a:lstStyle/>
          <a:p>
            <a:endParaRPr lang="en-US"/>
          </a:p>
        </p:txBody>
      </p:sp>
      <p:pic>
        <p:nvPicPr>
          <p:cNvPr id="10242" name="Picture 2" descr="Yassification: Maquiando um Carro!">
            <a:extLst>
              <a:ext uri="{FF2B5EF4-FFF2-40B4-BE49-F238E27FC236}">
                <a16:creationId xmlns:a16="http://schemas.microsoft.com/office/drawing/2014/main" id="{59AED309-B8C0-6FE4-C0BE-D9E98779B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3467"/>
            <a:ext cx="13243560" cy="728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747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43F38BC-5630-2880-6F71-3A51A6AB1584}"/>
              </a:ext>
            </a:extLst>
          </p:cNvPr>
          <p:cNvSpPr>
            <a:spLocks noGrp="1"/>
          </p:cNvSpPr>
          <p:nvPr>
            <p:ph type="title"/>
          </p:nvPr>
        </p:nvSpPr>
        <p:spPr>
          <a:xfrm>
            <a:off x="374094" y="559258"/>
            <a:ext cx="6717301" cy="3467051"/>
          </a:xfrm>
        </p:spPr>
        <p:txBody>
          <a:bodyPr anchor="b">
            <a:normAutofit/>
          </a:bodyPr>
          <a:lstStyle/>
          <a:p>
            <a:r>
              <a:rPr lang="pt-BR" dirty="0"/>
              <a:t>14/06: versão 1.0 de notas pra sites (agora funcional) + analise de sentimento + dashboards </a:t>
            </a:r>
            <a:br>
              <a:rPr lang="pt-BR" dirty="0"/>
            </a:br>
            <a:endParaRPr lang="en-US" dirty="0"/>
          </a:p>
        </p:txBody>
      </p:sp>
      <p:pic>
        <p:nvPicPr>
          <p:cNvPr id="13314" name="Picture 2" descr="Final Version Stock Illustrations – 170 Final Version Stock Illustrations,  Vectors &amp; Clipart - Dreamstime">
            <a:extLst>
              <a:ext uri="{FF2B5EF4-FFF2-40B4-BE49-F238E27FC236}">
                <a16:creationId xmlns:a16="http://schemas.microsoft.com/office/drawing/2014/main" id="{04B6169E-4574-9984-29E9-38FB9BEF62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1395" y="1102440"/>
            <a:ext cx="4681506" cy="468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13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DCCD3D-2AA7-AA02-79B8-8CFE27B22383}"/>
              </a:ext>
            </a:extLst>
          </p:cNvPr>
          <p:cNvSpPr>
            <a:spLocks noGrp="1"/>
          </p:cNvSpPr>
          <p:nvPr>
            <p:ph type="title"/>
          </p:nvPr>
        </p:nvSpPr>
        <p:spPr>
          <a:xfrm>
            <a:off x="612648" y="603504"/>
            <a:ext cx="5862396" cy="1527048"/>
          </a:xfrm>
        </p:spPr>
        <p:txBody>
          <a:bodyPr anchor="b">
            <a:normAutofit/>
          </a:bodyPr>
          <a:lstStyle/>
          <a:p>
            <a:r>
              <a:rPr lang="pt-BR" sz="3400"/>
              <a:t>Como resolvemos esse problema além de polimos nosso código?</a:t>
            </a:r>
          </a:p>
        </p:txBody>
      </p:sp>
      <p:sp>
        <p:nvSpPr>
          <p:cNvPr id="3" name="Espaço Reservado para Conteúdo 2">
            <a:extLst>
              <a:ext uri="{FF2B5EF4-FFF2-40B4-BE49-F238E27FC236}">
                <a16:creationId xmlns:a16="http://schemas.microsoft.com/office/drawing/2014/main" id="{F542AF74-D993-BEC6-312E-240EC94D8C57}"/>
              </a:ext>
            </a:extLst>
          </p:cNvPr>
          <p:cNvSpPr>
            <a:spLocks noGrp="1"/>
          </p:cNvSpPr>
          <p:nvPr>
            <p:ph idx="1"/>
          </p:nvPr>
        </p:nvSpPr>
        <p:spPr>
          <a:xfrm>
            <a:off x="612648" y="2212848"/>
            <a:ext cx="5862396" cy="4096512"/>
          </a:xfrm>
        </p:spPr>
        <p:txBody>
          <a:bodyPr>
            <a:normAutofit/>
          </a:bodyPr>
          <a:lstStyle/>
          <a:p>
            <a:pPr marL="0" indent="0">
              <a:buNone/>
            </a:pPr>
            <a:r>
              <a:rPr lang="pt-BR" sz="1800"/>
              <a:t>Threshold de densidade: Caso um site não possua pelo menos 1 palavra chave a cada 100 utilizadas ele é imediatamente descartado</a:t>
            </a:r>
          </a:p>
          <a:p>
            <a:pPr marL="0" indent="0">
              <a:buNone/>
            </a:pPr>
            <a:endParaRPr lang="pt-BR" sz="1800"/>
          </a:p>
          <a:p>
            <a:pPr marL="0" indent="0">
              <a:buNone/>
            </a:pPr>
            <a:r>
              <a:rPr lang="pt-BR" sz="1800"/>
              <a:t>Novo sistema hibrido pra colocar palavras: Palavras detectadas e escolhidas por nós deliberadamente + As palavras do Bot escolhidas a dedo para tirar algumas opções piores</a:t>
            </a:r>
          </a:p>
          <a:p>
            <a:pPr marL="0" indent="0">
              <a:buNone/>
            </a:pPr>
            <a:endParaRPr lang="en-US" sz="1800"/>
          </a:p>
        </p:txBody>
      </p:sp>
      <p:pic>
        <p:nvPicPr>
          <p:cNvPr id="4" name="Imagem 3">
            <a:extLst>
              <a:ext uri="{FF2B5EF4-FFF2-40B4-BE49-F238E27FC236}">
                <a16:creationId xmlns:a16="http://schemas.microsoft.com/office/drawing/2014/main" id="{4A037944-4A72-5AB7-A7FD-B3C354CE0C66}"/>
              </a:ext>
            </a:extLst>
          </p:cNvPr>
          <p:cNvPicPr>
            <a:picLocks noChangeAspect="1"/>
          </p:cNvPicPr>
          <p:nvPr/>
        </p:nvPicPr>
        <p:blipFill>
          <a:blip r:embed="rId2"/>
          <a:srcRect r="2" b="130"/>
          <a:stretch>
            <a:fillRect/>
          </a:stretch>
        </p:blipFill>
        <p:spPr>
          <a:xfrm>
            <a:off x="7094798" y="433384"/>
            <a:ext cx="4674700" cy="6019618"/>
          </a:xfrm>
          <a:prstGeom prst="rect">
            <a:avLst/>
          </a:prstGeom>
        </p:spPr>
      </p:pic>
      <p:cxnSp>
        <p:nvCxnSpPr>
          <p:cNvPr id="6" name="Conector reto 5">
            <a:extLst>
              <a:ext uri="{FF2B5EF4-FFF2-40B4-BE49-F238E27FC236}">
                <a16:creationId xmlns:a16="http://schemas.microsoft.com/office/drawing/2014/main" id="{AF41A09B-FD10-83A4-7803-09E51C1E533F}"/>
              </a:ext>
            </a:extLst>
          </p:cNvPr>
          <p:cNvCxnSpPr>
            <a:cxnSpLocks/>
          </p:cNvCxnSpPr>
          <p:nvPr/>
        </p:nvCxnSpPr>
        <p:spPr>
          <a:xfrm>
            <a:off x="7345680" y="6075680"/>
            <a:ext cx="402336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 name="Conector reto 7">
            <a:extLst>
              <a:ext uri="{FF2B5EF4-FFF2-40B4-BE49-F238E27FC236}">
                <a16:creationId xmlns:a16="http://schemas.microsoft.com/office/drawing/2014/main" id="{E09F8029-BF94-7F51-09F7-B97FE6D16372}"/>
              </a:ext>
            </a:extLst>
          </p:cNvPr>
          <p:cNvCxnSpPr>
            <a:cxnSpLocks/>
          </p:cNvCxnSpPr>
          <p:nvPr/>
        </p:nvCxnSpPr>
        <p:spPr>
          <a:xfrm>
            <a:off x="7345680" y="5900420"/>
            <a:ext cx="402336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0" name="Conector reto 9">
            <a:extLst>
              <a:ext uri="{FF2B5EF4-FFF2-40B4-BE49-F238E27FC236}">
                <a16:creationId xmlns:a16="http://schemas.microsoft.com/office/drawing/2014/main" id="{62E06BA5-2911-1B49-EB5D-D3BD967118BA}"/>
              </a:ext>
            </a:extLst>
          </p:cNvPr>
          <p:cNvCxnSpPr>
            <a:cxnSpLocks/>
          </p:cNvCxnSpPr>
          <p:nvPr/>
        </p:nvCxnSpPr>
        <p:spPr>
          <a:xfrm>
            <a:off x="7345680" y="5534660"/>
            <a:ext cx="402336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1" name="Conector reto 10">
            <a:extLst>
              <a:ext uri="{FF2B5EF4-FFF2-40B4-BE49-F238E27FC236}">
                <a16:creationId xmlns:a16="http://schemas.microsoft.com/office/drawing/2014/main" id="{CE663A5C-A772-B19F-B4E6-E23560772B02}"/>
              </a:ext>
            </a:extLst>
          </p:cNvPr>
          <p:cNvCxnSpPr>
            <a:cxnSpLocks/>
          </p:cNvCxnSpPr>
          <p:nvPr/>
        </p:nvCxnSpPr>
        <p:spPr>
          <a:xfrm>
            <a:off x="7345680" y="4475480"/>
            <a:ext cx="402336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2" name="Conector reto 11">
            <a:extLst>
              <a:ext uri="{FF2B5EF4-FFF2-40B4-BE49-F238E27FC236}">
                <a16:creationId xmlns:a16="http://schemas.microsoft.com/office/drawing/2014/main" id="{00FE27BB-5653-BE2B-7E09-543C5B98BF94}"/>
              </a:ext>
            </a:extLst>
          </p:cNvPr>
          <p:cNvCxnSpPr>
            <a:cxnSpLocks/>
          </p:cNvCxnSpPr>
          <p:nvPr/>
        </p:nvCxnSpPr>
        <p:spPr>
          <a:xfrm>
            <a:off x="7345680" y="3429000"/>
            <a:ext cx="402336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3" name="Conector reto 12">
            <a:extLst>
              <a:ext uri="{FF2B5EF4-FFF2-40B4-BE49-F238E27FC236}">
                <a16:creationId xmlns:a16="http://schemas.microsoft.com/office/drawing/2014/main" id="{04039FB4-CAAF-025C-2AAF-986C4E35B734}"/>
              </a:ext>
            </a:extLst>
          </p:cNvPr>
          <p:cNvCxnSpPr>
            <a:cxnSpLocks/>
          </p:cNvCxnSpPr>
          <p:nvPr/>
        </p:nvCxnSpPr>
        <p:spPr>
          <a:xfrm>
            <a:off x="7345680" y="2560320"/>
            <a:ext cx="402336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529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9D1F45-897B-5628-AEEA-896B1FC91981}"/>
              </a:ext>
            </a:extLst>
          </p:cNvPr>
          <p:cNvSpPr>
            <a:spLocks noGrp="1"/>
          </p:cNvSpPr>
          <p:nvPr>
            <p:ph type="title"/>
          </p:nvPr>
        </p:nvSpPr>
        <p:spPr/>
        <p:txBody>
          <a:bodyPr/>
          <a:lstStyle/>
          <a:p>
            <a:r>
              <a:rPr lang="pt-BR" dirty="0"/>
              <a:t>Novas notas</a:t>
            </a:r>
            <a:endParaRPr lang="en-US" dirty="0"/>
          </a:p>
        </p:txBody>
      </p:sp>
      <p:sp>
        <p:nvSpPr>
          <p:cNvPr id="3" name="Espaço Reservado para Conteúdo 2">
            <a:extLst>
              <a:ext uri="{FF2B5EF4-FFF2-40B4-BE49-F238E27FC236}">
                <a16:creationId xmlns:a16="http://schemas.microsoft.com/office/drawing/2014/main" id="{415E7B0F-DAC2-BBC8-9603-215DA0D81FC9}"/>
              </a:ext>
            </a:extLst>
          </p:cNvPr>
          <p:cNvSpPr>
            <a:spLocks noGrp="1"/>
          </p:cNvSpPr>
          <p:nvPr>
            <p:ph idx="1"/>
          </p:nvPr>
        </p:nvSpPr>
        <p:spPr/>
        <p:txBody>
          <a:bodyPr/>
          <a:lstStyle/>
          <a:p>
            <a:pPr marL="0" indent="0">
              <a:buNone/>
            </a:pPr>
            <a:r>
              <a:rPr lang="pt-BR" dirty="0"/>
              <a:t>Score Temático: versão atualizada que usa Medidor da densidade de “palavras-semente” (Escolhidas a mão) + Automáticas</a:t>
            </a:r>
          </a:p>
          <a:p>
            <a:pPr marL="0" indent="0">
              <a:buNone/>
            </a:pPr>
            <a:r>
              <a:rPr lang="en-US" dirty="0" err="1"/>
              <a:t>Relevância</a:t>
            </a:r>
            <a:r>
              <a:rPr lang="en-US" dirty="0"/>
              <a:t> Contextual: </a:t>
            </a:r>
            <a:r>
              <a:rPr lang="en-US" dirty="0" err="1"/>
              <a:t>Substitui</a:t>
            </a:r>
            <a:r>
              <a:rPr lang="en-US" dirty="0"/>
              <a:t> </a:t>
            </a:r>
            <a:r>
              <a:rPr lang="en-US" dirty="0" err="1"/>
              <a:t>Relevância</a:t>
            </a:r>
            <a:r>
              <a:rPr lang="en-US" dirty="0"/>
              <a:t> </a:t>
            </a:r>
            <a:r>
              <a:rPr lang="en-US" dirty="0" err="1"/>
              <a:t>por</a:t>
            </a:r>
            <a:r>
              <a:rPr lang="en-US" dirty="0"/>
              <a:t> um score que </a:t>
            </a:r>
            <a:r>
              <a:rPr lang="en-US" dirty="0" err="1"/>
              <a:t>tenta</a:t>
            </a:r>
            <a:r>
              <a:rPr lang="en-US" dirty="0"/>
              <a:t> ser </a:t>
            </a:r>
            <a:r>
              <a:rPr lang="pt-BR" dirty="0"/>
              <a:t>o ponto ideal um site que não só fala sobre o tema, mas o faz com autoridade e especificidade.</a:t>
            </a:r>
          </a:p>
        </p:txBody>
      </p:sp>
    </p:spTree>
    <p:extLst>
      <p:ext uri="{BB962C8B-B14F-4D97-AF65-F5344CB8AC3E}">
        <p14:creationId xmlns:p14="http://schemas.microsoft.com/office/powerpoint/2010/main" val="2023626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E36DF5-CEEF-9143-CE30-D4F7A0440F82}"/>
              </a:ext>
            </a:extLst>
          </p:cNvPr>
          <p:cNvSpPr>
            <a:spLocks noGrp="1"/>
          </p:cNvSpPr>
          <p:nvPr>
            <p:ph type="title"/>
          </p:nvPr>
        </p:nvSpPr>
        <p:spPr/>
        <p:txBody>
          <a:bodyPr/>
          <a:lstStyle/>
          <a:p>
            <a:r>
              <a:rPr lang="pt-BR" dirty="0"/>
              <a:t>Processos matemáticos</a:t>
            </a:r>
            <a:endParaRPr lang="en-US" dirty="0"/>
          </a:p>
        </p:txBody>
      </p:sp>
      <p:sp>
        <p:nvSpPr>
          <p:cNvPr id="3" name="Espaço Reservado para Conteúdo 2">
            <a:extLst>
              <a:ext uri="{FF2B5EF4-FFF2-40B4-BE49-F238E27FC236}">
                <a16:creationId xmlns:a16="http://schemas.microsoft.com/office/drawing/2014/main" id="{9C3B1725-E2D4-741C-F824-710CA047DEC1}"/>
              </a:ext>
            </a:extLst>
          </p:cNvPr>
          <p:cNvSpPr>
            <a:spLocks noGrp="1"/>
          </p:cNvSpPr>
          <p:nvPr>
            <p:ph idx="1"/>
          </p:nvPr>
        </p:nvSpPr>
        <p:spPr/>
        <p:txBody>
          <a:bodyPr/>
          <a:lstStyle/>
          <a:p>
            <a:r>
              <a:rPr lang="pt-BR" dirty="0"/>
              <a:t>Normalização: Para ficar numa escala razoável que se adapta ao melhor e pior score dos sites analisados</a:t>
            </a:r>
          </a:p>
          <a:p>
            <a:r>
              <a:rPr lang="pt-BR" dirty="0"/>
              <a:t>Pesos: </a:t>
            </a:r>
          </a:p>
          <a:p>
            <a:pPr marL="0" indent="0">
              <a:buNone/>
            </a:pPr>
            <a:r>
              <a:rPr lang="it-IT" dirty="0"/>
              <a:t>PESO_TEMA = 0.5 + PESO_RELEVANCIA = 0.2</a:t>
            </a:r>
          </a:p>
          <a:p>
            <a:pPr marL="0" indent="0">
              <a:buNone/>
            </a:pPr>
            <a:r>
              <a:rPr lang="it-IT" dirty="0"/>
              <a:t>PESO_SCORE = 0.15 + PESO_MEDIO = 0.15</a:t>
            </a:r>
          </a:p>
          <a:p>
            <a:pPr marL="0" indent="0">
              <a:buNone/>
            </a:pPr>
            <a:r>
              <a:rPr lang="en-US" dirty="0" err="1"/>
              <a:t>Amplificação</a:t>
            </a:r>
            <a:r>
              <a:rPr lang="en-US" dirty="0"/>
              <a:t> e Nota Final: </a:t>
            </a:r>
            <a:r>
              <a:rPr lang="pt-BR" dirty="0"/>
              <a:t>Elevar um número entre 0 e 1 a um expoente menor que 1 pra que ele aumente, dessa maneira podemos ver uma diferença maior entre sites que teriam diferenças de notas</a:t>
            </a:r>
            <a:endParaRPr lang="en-US" dirty="0"/>
          </a:p>
        </p:txBody>
      </p:sp>
    </p:spTree>
    <p:extLst>
      <p:ext uri="{BB962C8B-B14F-4D97-AF65-F5344CB8AC3E}">
        <p14:creationId xmlns:p14="http://schemas.microsoft.com/office/powerpoint/2010/main" val="266209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B592076-4A6D-D064-AA03-213449BD612B}"/>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Mas vamos deixar o melhor pro final</a:t>
            </a:r>
          </a:p>
        </p:txBody>
      </p:sp>
    </p:spTree>
    <p:extLst>
      <p:ext uri="{BB962C8B-B14F-4D97-AF65-F5344CB8AC3E}">
        <p14:creationId xmlns:p14="http://schemas.microsoft.com/office/powerpoint/2010/main" val="17537175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5" name="Rectangle 1435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Mesa bagunçada de Albert Einstein mostra ligação entre a desordem e a  inteligência - Pequenas Empresas Grandes Negócios | Gestão de Pessoas">
            <a:extLst>
              <a:ext uri="{FF2B5EF4-FFF2-40B4-BE49-F238E27FC236}">
                <a16:creationId xmlns:a16="http://schemas.microsoft.com/office/drawing/2014/main" id="{A26A44A6-1FBF-A530-FC3A-D9C79FDDD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9" r="-1" b="-1"/>
          <a:stretch>
            <a:fill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7" name="Rectangle 1435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998CC11-8C61-1981-5F27-CDC5A7BB64A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15/06: limpeza dos entregáveis, notebook, power point, etc. etc.</a:t>
            </a:r>
            <a:br>
              <a:rPr lang="en-US" sz="5200">
                <a:solidFill>
                  <a:srgbClr val="FFFFFF"/>
                </a:solidFill>
              </a:rPr>
            </a:br>
            <a:endParaRPr lang="en-US" sz="5200">
              <a:solidFill>
                <a:srgbClr val="FFFFFF"/>
              </a:solidFill>
            </a:endParaRPr>
          </a:p>
        </p:txBody>
      </p:sp>
    </p:spTree>
    <p:extLst>
      <p:ext uri="{BB962C8B-B14F-4D97-AF65-F5344CB8AC3E}">
        <p14:creationId xmlns:p14="http://schemas.microsoft.com/office/powerpoint/2010/main" val="27327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78588F8E-C450-903A-E68C-98A52D51CADE}"/>
              </a:ext>
            </a:extLst>
          </p:cNvPr>
          <p:cNvPicPr>
            <a:picLocks noChangeAspect="1"/>
          </p:cNvPicPr>
          <p:nvPr/>
        </p:nvPicPr>
        <p:blipFill>
          <a:blip r:embed="rId2"/>
          <a:srcRect l="5030" t="9900" r="4061" b="17308"/>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283D3DF-11F2-56C5-DB2F-846B4F0BF722}"/>
              </a:ext>
            </a:extLst>
          </p:cNvPr>
          <p:cNvSpPr>
            <a:spLocks noGrp="1"/>
          </p:cNvSpPr>
          <p:nvPr>
            <p:ph type="title"/>
          </p:nvPr>
        </p:nvSpPr>
        <p:spPr>
          <a:xfrm>
            <a:off x="617365" y="5268812"/>
            <a:ext cx="7260542" cy="1228763"/>
          </a:xfrm>
        </p:spPr>
        <p:txBody>
          <a:bodyPr vert="horz" lIns="91440" tIns="45720" rIns="91440" bIns="45720" rtlCol="0" anchor="ctr">
            <a:normAutofit/>
          </a:bodyPr>
          <a:lstStyle/>
          <a:p>
            <a:r>
              <a:rPr lang="en-US" sz="4000" b="1">
                <a:solidFill>
                  <a:srgbClr val="FFFFFF"/>
                </a:solidFill>
              </a:rPr>
              <a:t>Membros</a:t>
            </a:r>
          </a:p>
        </p:txBody>
      </p:sp>
      <p:sp>
        <p:nvSpPr>
          <p:cNvPr id="3" name="Espaço Reservado para Conteúdo 2">
            <a:extLst>
              <a:ext uri="{FF2B5EF4-FFF2-40B4-BE49-F238E27FC236}">
                <a16:creationId xmlns:a16="http://schemas.microsoft.com/office/drawing/2014/main" id="{BE74E71B-9734-C985-69F5-599825EE9886}"/>
              </a:ext>
            </a:extLst>
          </p:cNvPr>
          <p:cNvSpPr>
            <a:spLocks noGrp="1"/>
          </p:cNvSpPr>
          <p:nvPr>
            <p:ph idx="1"/>
          </p:nvPr>
        </p:nvSpPr>
        <p:spPr>
          <a:xfrm>
            <a:off x="7877908" y="5268812"/>
            <a:ext cx="3808373" cy="1228763"/>
          </a:xfrm>
        </p:spPr>
        <p:txBody>
          <a:bodyPr vert="horz" lIns="91440" tIns="45720" rIns="91440" bIns="45720" rtlCol="0" anchor="ctr">
            <a:normAutofit/>
          </a:bodyPr>
          <a:lstStyle/>
          <a:p>
            <a:pPr marL="0" indent="0" algn="r">
              <a:lnSpc>
                <a:spcPct val="120000"/>
              </a:lnSpc>
              <a:buNone/>
            </a:pPr>
            <a:r>
              <a:rPr lang="en-US" sz="1800" dirty="0">
                <a:solidFill>
                  <a:srgbClr val="FFFFFF"/>
                </a:solidFill>
              </a:rPr>
              <a:t>Cesar “</a:t>
            </a:r>
            <a:r>
              <a:rPr lang="en-US" sz="1800" dirty="0" err="1">
                <a:solidFill>
                  <a:srgbClr val="FFFFFF"/>
                </a:solidFill>
              </a:rPr>
              <a:t>Gênio</a:t>
            </a:r>
            <a:r>
              <a:rPr lang="en-US" sz="1800" dirty="0">
                <a:solidFill>
                  <a:srgbClr val="FFFFFF"/>
                </a:solidFill>
              </a:rPr>
              <a:t> da </a:t>
            </a:r>
            <a:r>
              <a:rPr lang="en-US" sz="1800" dirty="0" err="1">
                <a:solidFill>
                  <a:srgbClr val="FFFFFF"/>
                </a:solidFill>
              </a:rPr>
              <a:t>Lampada</a:t>
            </a:r>
            <a:r>
              <a:rPr lang="en-US" sz="1800" dirty="0">
                <a:solidFill>
                  <a:srgbClr val="FFFFFF"/>
                </a:solidFill>
              </a:rPr>
              <a:t>” Sibila</a:t>
            </a:r>
          </a:p>
        </p:txBody>
      </p:sp>
      <p:sp>
        <p:nvSpPr>
          <p:cNvPr id="6" name="Espaço Reservado para Conteúdo 2">
            <a:extLst>
              <a:ext uri="{FF2B5EF4-FFF2-40B4-BE49-F238E27FC236}">
                <a16:creationId xmlns:a16="http://schemas.microsoft.com/office/drawing/2014/main" id="{EFEA83EE-92F6-658E-29FA-80B2CD0C1E6E}"/>
              </a:ext>
            </a:extLst>
          </p:cNvPr>
          <p:cNvSpPr txBox="1">
            <a:spLocks/>
          </p:cNvSpPr>
          <p:nvPr/>
        </p:nvSpPr>
        <p:spPr>
          <a:xfrm>
            <a:off x="3563817" y="5268811"/>
            <a:ext cx="3808373" cy="12287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pt-BR" sz="1800" dirty="0">
                <a:solidFill>
                  <a:srgbClr val="FFFFFF"/>
                </a:solidFill>
              </a:rPr>
              <a:t>“Faz qualquer coisa mas só três vezes”</a:t>
            </a:r>
            <a:endParaRPr lang="en-US" sz="1800" dirty="0">
              <a:solidFill>
                <a:srgbClr val="FFFFFF"/>
              </a:solidFill>
            </a:endParaRPr>
          </a:p>
        </p:txBody>
      </p:sp>
    </p:spTree>
    <p:extLst>
      <p:ext uri="{BB962C8B-B14F-4D97-AF65-F5344CB8AC3E}">
        <p14:creationId xmlns:p14="http://schemas.microsoft.com/office/powerpoint/2010/main" val="2326722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de progresso com adesivos de sala de aula">
            <a:extLst>
              <a:ext uri="{FF2B5EF4-FFF2-40B4-BE49-F238E27FC236}">
                <a16:creationId xmlns:a16="http://schemas.microsoft.com/office/drawing/2014/main" id="{37860563-A292-B057-8620-B8D43BC08881}"/>
              </a:ext>
            </a:extLst>
          </p:cNvPr>
          <p:cNvPicPr>
            <a:picLocks noChangeAspect="1"/>
          </p:cNvPicPr>
          <p:nvPr/>
        </p:nvPicPr>
        <p:blipFill>
          <a:blip r:embed="rId2"/>
          <a:srcRect l="40833"/>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0F984E38-1D32-6F87-A070-8AE951D7A308}"/>
              </a:ext>
            </a:extLst>
          </p:cNvPr>
          <p:cNvSpPr>
            <a:spLocks noGrp="1"/>
          </p:cNvSpPr>
          <p:nvPr>
            <p:ph idx="1"/>
          </p:nvPr>
        </p:nvSpPr>
        <p:spPr>
          <a:xfrm>
            <a:off x="6115317" y="2743200"/>
            <a:ext cx="5247340" cy="3496878"/>
          </a:xfrm>
        </p:spPr>
        <p:txBody>
          <a:bodyPr anchor="ctr">
            <a:normAutofit/>
          </a:bodyPr>
          <a:lstStyle/>
          <a:p>
            <a:r>
              <a:rPr lang="pt-BR" sz="2000" dirty="0"/>
              <a:t>Tirar as um trilhão de linhas repetidas do notebook</a:t>
            </a:r>
          </a:p>
          <a:p>
            <a:r>
              <a:rPr lang="pt-BR" sz="2000" dirty="0"/>
              <a:t>Arrumar o código em blocos</a:t>
            </a:r>
          </a:p>
          <a:p>
            <a:r>
              <a:rPr lang="pt-BR" sz="2000" dirty="0"/>
              <a:t>Fazer os Slides</a:t>
            </a:r>
          </a:p>
          <a:p>
            <a:pPr marL="0" indent="0">
              <a:buNone/>
            </a:pPr>
            <a:endParaRPr lang="en-US" sz="2000" dirty="0"/>
          </a:p>
        </p:txBody>
      </p:sp>
    </p:spTree>
    <p:extLst>
      <p:ext uri="{BB962C8B-B14F-4D97-AF65-F5344CB8AC3E}">
        <p14:creationId xmlns:p14="http://schemas.microsoft.com/office/powerpoint/2010/main" val="79770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évoa densa cobrindo a montanha">
            <a:extLst>
              <a:ext uri="{FF2B5EF4-FFF2-40B4-BE49-F238E27FC236}">
                <a16:creationId xmlns:a16="http://schemas.microsoft.com/office/drawing/2014/main" id="{521DBF12-1E4C-CCE0-21F7-8725235048A9}"/>
              </a:ext>
            </a:extLst>
          </p:cNvPr>
          <p:cNvPicPr>
            <a:picLocks noChangeAspect="1"/>
          </p:cNvPicPr>
          <p:nvPr/>
        </p:nvPicPr>
        <p:blipFill>
          <a:blip r:embed="rId2"/>
          <a:srcRect t="10759" b="497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7EFA024-455B-CC66-F8DB-F7AB2D7F435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Gran Finale</a:t>
            </a:r>
          </a:p>
        </p:txBody>
      </p:sp>
    </p:spTree>
    <p:extLst>
      <p:ext uri="{BB962C8B-B14F-4D97-AF65-F5344CB8AC3E}">
        <p14:creationId xmlns:p14="http://schemas.microsoft.com/office/powerpoint/2010/main" val="150891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ço Reservado para Conteúdo 4">
            <a:extLst>
              <a:ext uri="{FF2B5EF4-FFF2-40B4-BE49-F238E27FC236}">
                <a16:creationId xmlns:a16="http://schemas.microsoft.com/office/drawing/2014/main" id="{AF618E56-419F-F659-9464-9CEB1032A7C0}"/>
              </a:ext>
            </a:extLst>
          </p:cNvPr>
          <p:cNvPicPr>
            <a:picLocks noGrp="1" noChangeAspect="1"/>
          </p:cNvPicPr>
          <p:nvPr>
            <p:ph idx="1"/>
          </p:nvPr>
        </p:nvPicPr>
        <p:blipFill>
          <a:blip r:embed="rId2"/>
          <a:srcRect r="7982" b="-1"/>
          <a:stretch>
            <a:fillRect/>
          </a:stretch>
        </p:blipFill>
        <p:spPr>
          <a:xfrm>
            <a:off x="20" y="1282"/>
            <a:ext cx="12191980" cy="6856718"/>
          </a:xfrm>
          <a:prstGeom prst="rect">
            <a:avLst/>
          </a:prstGeom>
        </p:spPr>
      </p:pic>
    </p:spTree>
    <p:extLst>
      <p:ext uri="{BB962C8B-B14F-4D97-AF65-F5344CB8AC3E}">
        <p14:creationId xmlns:p14="http://schemas.microsoft.com/office/powerpoint/2010/main" val="284762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Espaço Reservado para Conteúdo 11">
            <a:extLst>
              <a:ext uri="{FF2B5EF4-FFF2-40B4-BE49-F238E27FC236}">
                <a16:creationId xmlns:a16="http://schemas.microsoft.com/office/drawing/2014/main" id="{A99ACEAC-B50D-D97D-C336-D749147EA30F}"/>
              </a:ext>
            </a:extLst>
          </p:cNvPr>
          <p:cNvPicPr>
            <a:picLocks noGrp="1" noChangeAspect="1"/>
          </p:cNvPicPr>
          <p:nvPr>
            <p:ph idx="1"/>
          </p:nvPr>
        </p:nvPicPr>
        <p:blipFill>
          <a:blip r:embed="rId2"/>
          <a:srcRect r="4872" b="1"/>
          <a:stretch>
            <a:fillRect/>
          </a:stretch>
        </p:blipFill>
        <p:spPr>
          <a:xfrm>
            <a:off x="20" y="1282"/>
            <a:ext cx="12191980" cy="6856718"/>
          </a:xfrm>
          <a:prstGeom prst="rect">
            <a:avLst/>
          </a:prstGeom>
        </p:spPr>
      </p:pic>
    </p:spTree>
    <p:extLst>
      <p:ext uri="{BB962C8B-B14F-4D97-AF65-F5344CB8AC3E}">
        <p14:creationId xmlns:p14="http://schemas.microsoft.com/office/powerpoint/2010/main" val="398864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ço Reservado para Conteúdo 4">
            <a:extLst>
              <a:ext uri="{FF2B5EF4-FFF2-40B4-BE49-F238E27FC236}">
                <a16:creationId xmlns:a16="http://schemas.microsoft.com/office/drawing/2014/main" id="{46C3ACB6-0C6E-9171-B384-0D0D69106E78}"/>
              </a:ext>
            </a:extLst>
          </p:cNvPr>
          <p:cNvPicPr>
            <a:picLocks noGrp="1" noChangeAspect="1"/>
          </p:cNvPicPr>
          <p:nvPr>
            <p:ph idx="1"/>
          </p:nvPr>
        </p:nvPicPr>
        <p:blipFill>
          <a:blip r:embed="rId2"/>
          <a:srcRect b="461"/>
          <a:stretch>
            <a:fillRect/>
          </a:stretch>
        </p:blipFill>
        <p:spPr>
          <a:xfrm>
            <a:off x="20" y="1282"/>
            <a:ext cx="12191980" cy="6856718"/>
          </a:xfrm>
          <a:prstGeom prst="rect">
            <a:avLst/>
          </a:prstGeom>
        </p:spPr>
      </p:pic>
    </p:spTree>
    <p:extLst>
      <p:ext uri="{BB962C8B-B14F-4D97-AF65-F5344CB8AC3E}">
        <p14:creationId xmlns:p14="http://schemas.microsoft.com/office/powerpoint/2010/main" val="660971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ço Reservado para Conteúdo 4">
            <a:extLst>
              <a:ext uri="{FF2B5EF4-FFF2-40B4-BE49-F238E27FC236}">
                <a16:creationId xmlns:a16="http://schemas.microsoft.com/office/drawing/2014/main" id="{A712A79B-E102-A50A-12C1-5C3507B3AB59}"/>
              </a:ext>
            </a:extLst>
          </p:cNvPr>
          <p:cNvPicPr>
            <a:picLocks noGrp="1" noChangeAspect="1"/>
          </p:cNvPicPr>
          <p:nvPr>
            <p:ph idx="1"/>
          </p:nvPr>
        </p:nvPicPr>
        <p:blipFill>
          <a:blip r:embed="rId2"/>
          <a:srcRect r="5315" b="-1"/>
          <a:stretch>
            <a:fillRect/>
          </a:stretch>
        </p:blipFill>
        <p:spPr>
          <a:xfrm>
            <a:off x="20" y="1282"/>
            <a:ext cx="12191980" cy="6856718"/>
          </a:xfrm>
          <a:prstGeom prst="rect">
            <a:avLst/>
          </a:prstGeom>
        </p:spPr>
      </p:pic>
    </p:spTree>
    <p:extLst>
      <p:ext uri="{BB962C8B-B14F-4D97-AF65-F5344CB8AC3E}">
        <p14:creationId xmlns:p14="http://schemas.microsoft.com/office/powerpoint/2010/main" val="1322975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0D0510FA-3AD4-CD14-57FA-4C00A94BD718}"/>
              </a:ext>
            </a:extLst>
          </p:cNvPr>
          <p:cNvPicPr>
            <a:picLocks noGrp="1" noChangeAspect="1"/>
          </p:cNvPicPr>
          <p:nvPr>
            <p:ph idx="1"/>
          </p:nvPr>
        </p:nvPicPr>
        <p:blipFill>
          <a:blip r:embed="rId2"/>
          <a:stretch>
            <a:fillRect/>
          </a:stretch>
        </p:blipFill>
        <p:spPr>
          <a:xfrm>
            <a:off x="0" y="766916"/>
            <a:ext cx="12192798" cy="4572001"/>
          </a:xfrm>
          <a:prstGeom prst="rect">
            <a:avLst/>
          </a:prstGeom>
        </p:spPr>
      </p:pic>
    </p:spTree>
    <p:extLst>
      <p:ext uri="{BB962C8B-B14F-4D97-AF65-F5344CB8AC3E}">
        <p14:creationId xmlns:p14="http://schemas.microsoft.com/office/powerpoint/2010/main" val="1380333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73E30-ED1D-22AE-22BE-B28FBA667C27}"/>
              </a:ext>
            </a:extLst>
          </p:cNvPr>
          <p:cNvSpPr>
            <a:spLocks noGrp="1"/>
          </p:cNvSpPr>
          <p:nvPr>
            <p:ph type="title"/>
          </p:nvPr>
        </p:nvSpPr>
        <p:spPr/>
        <p:txBody>
          <a:bodyPr/>
          <a:lstStyle/>
          <a:p>
            <a:endParaRPr lang="en-US"/>
          </a:p>
        </p:txBody>
      </p:sp>
      <p:sp>
        <p:nvSpPr>
          <p:cNvPr id="3" name="Espaço Reservado para Conteúdo 2">
            <a:extLst>
              <a:ext uri="{FF2B5EF4-FFF2-40B4-BE49-F238E27FC236}">
                <a16:creationId xmlns:a16="http://schemas.microsoft.com/office/drawing/2014/main" id="{2B9F3A6B-B0A3-F38F-92A5-71BBBD7FC455}"/>
              </a:ext>
            </a:extLst>
          </p:cNvPr>
          <p:cNvSpPr>
            <a:spLocks noGrp="1"/>
          </p:cNvSpPr>
          <p:nvPr>
            <p:ph idx="1"/>
          </p:nvPr>
        </p:nvSpPr>
        <p:spPr/>
        <p:txBody>
          <a:bodyPr/>
          <a:lstStyle/>
          <a:p>
            <a:endParaRPr lang="en-US"/>
          </a:p>
        </p:txBody>
      </p:sp>
      <p:pic>
        <p:nvPicPr>
          <p:cNvPr id="5" name="Imagem 4">
            <a:extLst>
              <a:ext uri="{FF2B5EF4-FFF2-40B4-BE49-F238E27FC236}">
                <a16:creationId xmlns:a16="http://schemas.microsoft.com/office/drawing/2014/main" id="{B92FF388-08FB-454F-7387-F194F2132611}"/>
              </a:ext>
            </a:extLst>
          </p:cNvPr>
          <p:cNvPicPr>
            <a:picLocks noChangeAspect="1"/>
          </p:cNvPicPr>
          <p:nvPr/>
        </p:nvPicPr>
        <p:blipFill>
          <a:blip r:embed="rId2"/>
          <a:stretch>
            <a:fillRect/>
          </a:stretch>
        </p:blipFill>
        <p:spPr>
          <a:xfrm>
            <a:off x="0" y="867914"/>
            <a:ext cx="12192000" cy="5291126"/>
          </a:xfrm>
          <a:prstGeom prst="rect">
            <a:avLst/>
          </a:prstGeom>
        </p:spPr>
      </p:pic>
    </p:spTree>
    <p:extLst>
      <p:ext uri="{BB962C8B-B14F-4D97-AF65-F5344CB8AC3E}">
        <p14:creationId xmlns:p14="http://schemas.microsoft.com/office/powerpoint/2010/main" val="61263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0E3CE-9F51-2A11-C795-B22112E756C8}"/>
              </a:ext>
            </a:extLst>
          </p:cNvPr>
          <p:cNvSpPr>
            <a:spLocks noGrp="1"/>
          </p:cNvSpPr>
          <p:nvPr>
            <p:ph type="title"/>
          </p:nvPr>
        </p:nvSpPr>
        <p:spPr/>
        <p:txBody>
          <a:bodyPr/>
          <a:lstStyle/>
          <a:p>
            <a:r>
              <a:rPr lang="pt-BR" dirty="0"/>
              <a:t>Analise de sentimento</a:t>
            </a:r>
            <a:endParaRPr lang="en-US" dirty="0"/>
          </a:p>
        </p:txBody>
      </p:sp>
      <p:sp>
        <p:nvSpPr>
          <p:cNvPr id="3" name="Espaço Reservado para Conteúdo 2">
            <a:extLst>
              <a:ext uri="{FF2B5EF4-FFF2-40B4-BE49-F238E27FC236}">
                <a16:creationId xmlns:a16="http://schemas.microsoft.com/office/drawing/2014/main" id="{D75279C4-2A7E-3E7A-AC99-A21B7439CA1A}"/>
              </a:ext>
            </a:extLst>
          </p:cNvPr>
          <p:cNvSpPr>
            <a:spLocks noGrp="1"/>
          </p:cNvSpPr>
          <p:nvPr>
            <p:ph idx="1"/>
          </p:nvPr>
        </p:nvSpPr>
        <p:spPr/>
        <p:txBody>
          <a:bodyPr/>
          <a:lstStyle/>
          <a:p>
            <a:pPr marL="0" indent="0">
              <a:buNone/>
            </a:pPr>
            <a:r>
              <a:rPr lang="pt-BR" dirty="0"/>
              <a:t>Sentimentos positivos e negativos ambos tem suas utilidades, os sentimentos negativos perante marcas ou produtos de baixa qualidade podem ser usados por nós para fazer um tipo de propaganda exaltando como nossos produtos são bons e testados e de primeira linha</a:t>
            </a:r>
          </a:p>
          <a:p>
            <a:pPr marL="0" indent="0">
              <a:buNone/>
            </a:pPr>
            <a:r>
              <a:rPr lang="pt-BR" dirty="0"/>
              <a:t>Sites positivos podem ter uma propaganda mais neutra, e engraçadinha por exemplo</a:t>
            </a:r>
            <a:endParaRPr lang="en-US" dirty="0"/>
          </a:p>
        </p:txBody>
      </p:sp>
    </p:spTree>
    <p:extLst>
      <p:ext uri="{BB962C8B-B14F-4D97-AF65-F5344CB8AC3E}">
        <p14:creationId xmlns:p14="http://schemas.microsoft.com/office/powerpoint/2010/main" val="811152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7FD70AE2-F3A9-0BA8-AF51-5490EB115152}"/>
              </a:ext>
            </a:extLst>
          </p:cNvPr>
          <p:cNvPicPr>
            <a:picLocks noGrp="1" noChangeAspect="1"/>
          </p:cNvPicPr>
          <p:nvPr>
            <p:ph idx="1"/>
          </p:nvPr>
        </p:nvPicPr>
        <p:blipFill>
          <a:blip r:embed="rId2"/>
          <a:stretch>
            <a:fillRect/>
          </a:stretch>
        </p:blipFill>
        <p:spPr>
          <a:xfrm>
            <a:off x="176982" y="1755565"/>
            <a:ext cx="12015018" cy="3063830"/>
          </a:xfrm>
          <a:prstGeom prst="rect">
            <a:avLst/>
          </a:prstGeom>
        </p:spPr>
      </p:pic>
    </p:spTree>
    <p:extLst>
      <p:ext uri="{BB962C8B-B14F-4D97-AF65-F5344CB8AC3E}">
        <p14:creationId xmlns:p14="http://schemas.microsoft.com/office/powerpoint/2010/main" val="2697258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iretor da minissérie 'Shogun' de 1980 solta o verbo contra remake da FX e  Disney+ – Todo Canal">
            <a:extLst>
              <a:ext uri="{FF2B5EF4-FFF2-40B4-BE49-F238E27FC236}">
                <a16:creationId xmlns:a16="http://schemas.microsoft.com/office/drawing/2014/main" id="{BA2E154A-3B10-DFAB-F82F-061B9267B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55" t="9091" r="7936"/>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7E551C4-AE96-4970-9C58-283A38080E81}"/>
              </a:ext>
            </a:extLst>
          </p:cNvPr>
          <p:cNvSpPr>
            <a:spLocks noGrp="1"/>
          </p:cNvSpPr>
          <p:nvPr>
            <p:ph type="title"/>
          </p:nvPr>
        </p:nvSpPr>
        <p:spPr>
          <a:xfrm>
            <a:off x="617365" y="5268812"/>
            <a:ext cx="7260542" cy="1228763"/>
          </a:xfrm>
        </p:spPr>
        <p:txBody>
          <a:bodyPr vert="horz" lIns="91440" tIns="45720" rIns="91440" bIns="45720" rtlCol="0" anchor="ctr">
            <a:normAutofit/>
          </a:bodyPr>
          <a:lstStyle/>
          <a:p>
            <a:r>
              <a:rPr lang="en-US" sz="4000" b="1">
                <a:solidFill>
                  <a:srgbClr val="FFFFFF"/>
                </a:solidFill>
              </a:rPr>
              <a:t>Membros</a:t>
            </a:r>
          </a:p>
        </p:txBody>
      </p:sp>
      <p:sp>
        <p:nvSpPr>
          <p:cNvPr id="3" name="Espaço Reservado para Conteúdo 2">
            <a:extLst>
              <a:ext uri="{FF2B5EF4-FFF2-40B4-BE49-F238E27FC236}">
                <a16:creationId xmlns:a16="http://schemas.microsoft.com/office/drawing/2014/main" id="{C32C57A0-CFD0-0241-6061-1AD234F28473}"/>
              </a:ext>
            </a:extLst>
          </p:cNvPr>
          <p:cNvSpPr>
            <a:spLocks noGrp="1"/>
          </p:cNvSpPr>
          <p:nvPr>
            <p:ph idx="1"/>
          </p:nvPr>
        </p:nvSpPr>
        <p:spPr>
          <a:xfrm>
            <a:off x="7877908" y="5268812"/>
            <a:ext cx="3808373" cy="1228763"/>
          </a:xfrm>
        </p:spPr>
        <p:txBody>
          <a:bodyPr vert="horz" lIns="91440" tIns="45720" rIns="91440" bIns="45720" rtlCol="0" anchor="ctr">
            <a:normAutofit/>
          </a:bodyPr>
          <a:lstStyle/>
          <a:p>
            <a:pPr marL="0" indent="0" algn="r">
              <a:lnSpc>
                <a:spcPct val="120000"/>
              </a:lnSpc>
              <a:buNone/>
            </a:pPr>
            <a:r>
              <a:rPr lang="en-US" sz="1800" dirty="0">
                <a:solidFill>
                  <a:srgbClr val="FFFFFF"/>
                </a:solidFill>
              </a:rPr>
              <a:t>Enzo “Shogun” </a:t>
            </a:r>
            <a:r>
              <a:rPr lang="en-US" sz="1800" dirty="0" err="1">
                <a:solidFill>
                  <a:srgbClr val="FFFFFF"/>
                </a:solidFill>
              </a:rPr>
              <a:t>Takida</a:t>
            </a:r>
            <a:endParaRPr lang="en-US" sz="1800" dirty="0">
              <a:solidFill>
                <a:srgbClr val="FFFFFF"/>
              </a:solidFill>
            </a:endParaRPr>
          </a:p>
        </p:txBody>
      </p:sp>
      <p:sp>
        <p:nvSpPr>
          <p:cNvPr id="5" name="CaixaDeTexto 4">
            <a:extLst>
              <a:ext uri="{FF2B5EF4-FFF2-40B4-BE49-F238E27FC236}">
                <a16:creationId xmlns:a16="http://schemas.microsoft.com/office/drawing/2014/main" id="{330A688D-FDD1-05AA-50D2-4C186FE951D3}"/>
              </a:ext>
            </a:extLst>
          </p:cNvPr>
          <p:cNvSpPr txBox="1"/>
          <p:nvPr/>
        </p:nvSpPr>
        <p:spPr>
          <a:xfrm>
            <a:off x="3152468" y="5698527"/>
            <a:ext cx="6098458" cy="369332"/>
          </a:xfrm>
          <a:prstGeom prst="rect">
            <a:avLst/>
          </a:prstGeom>
          <a:noFill/>
        </p:spPr>
        <p:txBody>
          <a:bodyPr wrap="square">
            <a:spAutoFit/>
          </a:bodyPr>
          <a:lstStyle/>
          <a:p>
            <a:r>
              <a:rPr lang="pt-BR" b="0" i="0" dirty="0">
                <a:solidFill>
                  <a:srgbClr val="EEF0FF"/>
                </a:solidFill>
                <a:effectLst/>
                <a:latin typeface="Google Sans"/>
              </a:rPr>
              <a:t>"A suprema arte da guerra é derrotar o inimigo sem lutar"</a:t>
            </a:r>
            <a:endParaRPr lang="en-US" dirty="0"/>
          </a:p>
        </p:txBody>
      </p:sp>
    </p:spTree>
    <p:extLst>
      <p:ext uri="{BB962C8B-B14F-4D97-AF65-F5344CB8AC3E}">
        <p14:creationId xmlns:p14="http://schemas.microsoft.com/office/powerpoint/2010/main" val="324908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Produtos de higiene pessoal em cima&#10;&#10;O conteúdo gerado por IA pode estar incorreto.">
            <a:extLst>
              <a:ext uri="{FF2B5EF4-FFF2-40B4-BE49-F238E27FC236}">
                <a16:creationId xmlns:a16="http://schemas.microsoft.com/office/drawing/2014/main" id="{F7ECBAF0-CC57-6217-3745-53C6C33F3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1" y="1165123"/>
            <a:ext cx="4093778" cy="5692877"/>
          </a:xfrm>
          <a:prstGeom prst="rect">
            <a:avLst/>
          </a:prstGeom>
        </p:spPr>
      </p:pic>
      <p:pic>
        <p:nvPicPr>
          <p:cNvPr id="5" name="Espaço Reservado para Conteúdo 4" descr="Aplicativo&#10;&#10;O conteúdo gerado por IA pode estar incorreto.">
            <a:extLst>
              <a:ext uri="{FF2B5EF4-FFF2-40B4-BE49-F238E27FC236}">
                <a16:creationId xmlns:a16="http://schemas.microsoft.com/office/drawing/2014/main" id="{B63B32A3-62E7-27B1-7D68-96B92B206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92279" y="1401096"/>
            <a:ext cx="4351338" cy="5456903"/>
          </a:xfrm>
        </p:spPr>
      </p:pic>
      <p:pic>
        <p:nvPicPr>
          <p:cNvPr id="9" name="Imagem 8" descr="Interface gráfica do usuário, Aplicativo&#10;&#10;O conteúdo gerado por IA pode estar incorreto.">
            <a:extLst>
              <a:ext uri="{FF2B5EF4-FFF2-40B4-BE49-F238E27FC236}">
                <a16:creationId xmlns:a16="http://schemas.microsoft.com/office/drawing/2014/main" id="{62A9801D-E022-C271-A8CE-8716991EA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109" y="560439"/>
            <a:ext cx="6216445" cy="6549384"/>
          </a:xfrm>
          <a:prstGeom prst="rect">
            <a:avLst/>
          </a:prstGeom>
        </p:spPr>
      </p:pic>
      <p:pic>
        <p:nvPicPr>
          <p:cNvPr id="7" name="Imagem 6" descr="Uma imagem contendo mesa, gato, caixa, pequeno&#10;&#10;O conteúdo gerado por IA pode estar incorreto.">
            <a:extLst>
              <a:ext uri="{FF2B5EF4-FFF2-40B4-BE49-F238E27FC236}">
                <a16:creationId xmlns:a16="http://schemas.microsoft.com/office/drawing/2014/main" id="{330DBA01-D3E5-F249-CB9A-E1068178C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2172" y="-191729"/>
            <a:ext cx="4082796" cy="7462684"/>
          </a:xfrm>
          <a:prstGeom prst="rect">
            <a:avLst/>
          </a:prstGeom>
        </p:spPr>
      </p:pic>
      <p:sp>
        <p:nvSpPr>
          <p:cNvPr id="2" name="Título 1">
            <a:extLst>
              <a:ext uri="{FF2B5EF4-FFF2-40B4-BE49-F238E27FC236}">
                <a16:creationId xmlns:a16="http://schemas.microsoft.com/office/drawing/2014/main" id="{7DFB645C-8226-B0B0-FCF1-573F37BC5A5C}"/>
              </a:ext>
            </a:extLst>
          </p:cNvPr>
          <p:cNvSpPr>
            <a:spLocks noGrp="1"/>
          </p:cNvSpPr>
          <p:nvPr>
            <p:ph type="title"/>
          </p:nvPr>
        </p:nvSpPr>
        <p:spPr>
          <a:xfrm>
            <a:off x="2794408" y="2700401"/>
            <a:ext cx="12179711" cy="3331690"/>
          </a:xfrm>
        </p:spPr>
        <p:txBody>
          <a:bodyPr>
            <a:normAutofit/>
          </a:bodyPr>
          <a:lstStyle/>
          <a:p>
            <a:r>
              <a:rPr lang="pt-BR" sz="9600" dirty="0"/>
              <a:t>Obrigado!</a:t>
            </a:r>
            <a:endParaRPr lang="en-US" sz="9600" dirty="0"/>
          </a:p>
        </p:txBody>
      </p:sp>
    </p:spTree>
    <p:extLst>
      <p:ext uri="{BB962C8B-B14F-4D97-AF65-F5344CB8AC3E}">
        <p14:creationId xmlns:p14="http://schemas.microsoft.com/office/powerpoint/2010/main" val="1188352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9B846A93-070E-6DE6-828C-08A453ADC068}"/>
              </a:ext>
            </a:extLst>
          </p:cNvPr>
          <p:cNvPicPr>
            <a:picLocks noChangeAspect="1"/>
          </p:cNvPicPr>
          <p:nvPr/>
        </p:nvPicPr>
        <p:blipFill>
          <a:blip r:embed="rId2"/>
          <a:srcRect t="5264" r="9091" b="13888"/>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005C26-5BCA-6C03-32BB-6BF76A2859CF}"/>
              </a:ext>
            </a:extLst>
          </p:cNvPr>
          <p:cNvSpPr>
            <a:spLocks noGrp="1"/>
          </p:cNvSpPr>
          <p:nvPr>
            <p:ph type="title"/>
          </p:nvPr>
        </p:nvSpPr>
        <p:spPr>
          <a:xfrm>
            <a:off x="617365" y="5268812"/>
            <a:ext cx="7260542" cy="1228763"/>
          </a:xfrm>
        </p:spPr>
        <p:txBody>
          <a:bodyPr vert="horz" lIns="91440" tIns="45720" rIns="91440" bIns="45720" rtlCol="0" anchor="ctr">
            <a:normAutofit/>
          </a:bodyPr>
          <a:lstStyle/>
          <a:p>
            <a:r>
              <a:rPr lang="en-US" sz="4000" b="1">
                <a:solidFill>
                  <a:srgbClr val="FFFFFF"/>
                </a:solidFill>
              </a:rPr>
              <a:t>Membros</a:t>
            </a:r>
          </a:p>
        </p:txBody>
      </p:sp>
      <p:sp>
        <p:nvSpPr>
          <p:cNvPr id="3" name="Espaço Reservado para Conteúdo 2">
            <a:extLst>
              <a:ext uri="{FF2B5EF4-FFF2-40B4-BE49-F238E27FC236}">
                <a16:creationId xmlns:a16="http://schemas.microsoft.com/office/drawing/2014/main" id="{C66051FA-37A4-567F-4D01-5649F5956F61}"/>
              </a:ext>
            </a:extLst>
          </p:cNvPr>
          <p:cNvSpPr>
            <a:spLocks noGrp="1"/>
          </p:cNvSpPr>
          <p:nvPr>
            <p:ph idx="1"/>
          </p:nvPr>
        </p:nvSpPr>
        <p:spPr>
          <a:xfrm>
            <a:off x="7877908" y="5268812"/>
            <a:ext cx="3808373" cy="1228763"/>
          </a:xfrm>
        </p:spPr>
        <p:txBody>
          <a:bodyPr vert="horz" lIns="91440" tIns="45720" rIns="91440" bIns="45720" rtlCol="0" anchor="ctr">
            <a:normAutofit/>
          </a:bodyPr>
          <a:lstStyle/>
          <a:p>
            <a:pPr marL="0" indent="0" algn="r">
              <a:lnSpc>
                <a:spcPct val="120000"/>
              </a:lnSpc>
              <a:buNone/>
            </a:pPr>
            <a:r>
              <a:rPr lang="en-US" sz="1800">
                <a:solidFill>
                  <a:srgbClr val="FFFFFF"/>
                </a:solidFill>
              </a:rPr>
              <a:t>Willian “O copiloto” Dias</a:t>
            </a:r>
          </a:p>
        </p:txBody>
      </p:sp>
      <p:sp>
        <p:nvSpPr>
          <p:cNvPr id="7" name="CaixaDeTexto 6">
            <a:extLst>
              <a:ext uri="{FF2B5EF4-FFF2-40B4-BE49-F238E27FC236}">
                <a16:creationId xmlns:a16="http://schemas.microsoft.com/office/drawing/2014/main" id="{D948FDEA-EAD5-6D9A-F89D-A1013691062E}"/>
              </a:ext>
            </a:extLst>
          </p:cNvPr>
          <p:cNvSpPr txBox="1"/>
          <p:nvPr/>
        </p:nvSpPr>
        <p:spPr>
          <a:xfrm>
            <a:off x="2396794" y="5431292"/>
            <a:ext cx="6098458" cy="830997"/>
          </a:xfrm>
          <a:prstGeom prst="rect">
            <a:avLst/>
          </a:prstGeom>
          <a:noFill/>
        </p:spPr>
        <p:txBody>
          <a:bodyPr wrap="square">
            <a:spAutoFit/>
          </a:bodyPr>
          <a:lstStyle/>
          <a:p>
            <a:pPr algn="ctr"/>
            <a:r>
              <a:rPr lang="pt-BR" sz="4800" b="0" i="0" dirty="0">
                <a:solidFill>
                  <a:srgbClr val="EEF0FF"/>
                </a:solidFill>
                <a:effectLst/>
                <a:latin typeface="Google Sans"/>
              </a:rPr>
              <a:t>“I Drive"</a:t>
            </a:r>
            <a:endParaRPr lang="en-US" sz="4800" dirty="0"/>
          </a:p>
        </p:txBody>
      </p:sp>
    </p:spTree>
    <p:extLst>
      <p:ext uri="{BB962C8B-B14F-4D97-AF65-F5344CB8AC3E}">
        <p14:creationId xmlns:p14="http://schemas.microsoft.com/office/powerpoint/2010/main" val="2144193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87">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63AC0F4-4D2D-9439-B444-CFE15E229D02}"/>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4000" kern="1200">
                <a:solidFill>
                  <a:schemeClr val="tx1"/>
                </a:solidFill>
                <a:latin typeface="+mj-lt"/>
                <a:ea typeface="+mj-ea"/>
                <a:cs typeface="+mj-cs"/>
              </a:rPr>
              <a:t>Agenda: Notion + Microsoft Planner + Whatsapp</a:t>
            </a:r>
          </a:p>
        </p:txBody>
      </p:sp>
      <p:pic>
        <p:nvPicPr>
          <p:cNvPr id="3076" name="Picture 4" descr="Improve performance with a planning tool. - Wimi">
            <a:extLst>
              <a:ext uri="{FF2B5EF4-FFF2-40B4-BE49-F238E27FC236}">
                <a16:creationId xmlns:a16="http://schemas.microsoft.com/office/drawing/2014/main" id="{D0C2BA89-0BDD-50B3-3A47-EDA2485212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0738" b="3548"/>
          <a:stretch>
            <a:fillRect/>
          </a:stretch>
        </p:blipFill>
        <p:spPr bwMode="auto">
          <a:xfrm>
            <a:off x="952387" y="557189"/>
            <a:ext cx="10287225" cy="46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969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2">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1A047753-9F90-EF55-3BFA-F937BB7B49A2}"/>
              </a:ext>
            </a:extLst>
          </p:cNvPr>
          <p:cNvSpPr>
            <a:spLocks noGrp="1"/>
          </p:cNvSpPr>
          <p:nvPr>
            <p:ph idx="1"/>
          </p:nvPr>
        </p:nvSpPr>
        <p:spPr>
          <a:xfrm>
            <a:off x="412955" y="6018103"/>
            <a:ext cx="11061290" cy="558089"/>
          </a:xfrm>
        </p:spPr>
        <p:txBody>
          <a:bodyPr vert="horz" lIns="91440" tIns="45720" rIns="91440" bIns="45720" rtlCol="0" anchor="t">
            <a:noAutofit/>
          </a:bodyPr>
          <a:lstStyle/>
          <a:p>
            <a:pPr marL="0" indent="0" algn="ctr">
              <a:lnSpc>
                <a:spcPct val="120000"/>
              </a:lnSpc>
              <a:buNone/>
            </a:pPr>
            <a:r>
              <a:rPr lang="en-US" sz="3200" dirty="0" err="1"/>
              <a:t>Produtos</a:t>
            </a:r>
            <a:r>
              <a:rPr lang="en-US" sz="3200" dirty="0"/>
              <a:t> de skincare com um toque de </a:t>
            </a:r>
            <a:r>
              <a:rPr lang="en-US" sz="3200" dirty="0" err="1"/>
              <a:t>hipoalérgico</a:t>
            </a:r>
            <a:endParaRPr lang="en-US" sz="3200" dirty="0"/>
          </a:p>
        </p:txBody>
      </p:sp>
      <p:pic>
        <p:nvPicPr>
          <p:cNvPr id="4098" name="Picture 2" descr="Consultora Jequiti: como funciona e cadastro » BLU365 | Blog">
            <a:extLst>
              <a:ext uri="{FF2B5EF4-FFF2-40B4-BE49-F238E27FC236}">
                <a16:creationId xmlns:a16="http://schemas.microsoft.com/office/drawing/2014/main" id="{599ABA5F-5205-883A-4622-A2F648367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076632"/>
            <a:ext cx="11901947" cy="477660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0BA581D-D725-73B4-49C7-098A4FE8DA28}"/>
              </a:ext>
            </a:extLst>
          </p:cNvPr>
          <p:cNvSpPr>
            <a:spLocks noGrp="1"/>
          </p:cNvSpPr>
          <p:nvPr>
            <p:ph type="title"/>
          </p:nvPr>
        </p:nvSpPr>
        <p:spPr>
          <a:xfrm>
            <a:off x="290053" y="353680"/>
            <a:ext cx="11611894" cy="2094551"/>
          </a:xfrm>
        </p:spPr>
        <p:txBody>
          <a:bodyPr vert="horz" lIns="91440" tIns="45720" rIns="91440" bIns="45720" rtlCol="0" anchor="b">
            <a:normAutofit/>
          </a:bodyPr>
          <a:lstStyle/>
          <a:p>
            <a:pPr algn="ctr"/>
            <a:r>
              <a:rPr lang="en-US" sz="4800" b="1" dirty="0"/>
              <a:t>12/05 - </a:t>
            </a:r>
            <a:r>
              <a:rPr lang="en-US" sz="4800" b="1" dirty="0" err="1"/>
              <a:t>contextualização</a:t>
            </a:r>
            <a:r>
              <a:rPr lang="en-US" sz="4800" b="1" dirty="0"/>
              <a:t> do </a:t>
            </a:r>
            <a:r>
              <a:rPr lang="en-US" sz="4800" b="1" dirty="0" err="1"/>
              <a:t>projeto</a:t>
            </a:r>
            <a:br>
              <a:rPr lang="en-US" sz="4800" b="1" dirty="0"/>
            </a:br>
            <a:r>
              <a:rPr lang="en-US" sz="4800" b="1" dirty="0"/>
              <a:t>13/05 - </a:t>
            </a:r>
            <a:r>
              <a:rPr lang="en-US" sz="4800" b="1" dirty="0" err="1"/>
              <a:t>decisão</a:t>
            </a:r>
            <a:r>
              <a:rPr lang="en-US" sz="4800" b="1" dirty="0"/>
              <a:t> do </a:t>
            </a:r>
            <a:r>
              <a:rPr lang="en-US" sz="4800" b="1" dirty="0" err="1"/>
              <a:t>tema</a:t>
            </a:r>
            <a:br>
              <a:rPr lang="en-US" sz="1900" b="1" dirty="0"/>
            </a:br>
            <a:endParaRPr lang="en-US" sz="1900" b="1" dirty="0"/>
          </a:p>
        </p:txBody>
      </p:sp>
    </p:spTree>
    <p:extLst>
      <p:ext uri="{BB962C8B-B14F-4D97-AF65-F5344CB8AC3E}">
        <p14:creationId xmlns:p14="http://schemas.microsoft.com/office/powerpoint/2010/main" val="2267283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77C4EC-2780-66EB-EF70-A3B6FF3D8110}"/>
              </a:ext>
            </a:extLst>
          </p:cNvPr>
          <p:cNvSpPr>
            <a:spLocks noGrp="1"/>
          </p:cNvSpPr>
          <p:nvPr>
            <p:ph type="title"/>
          </p:nvPr>
        </p:nvSpPr>
        <p:spPr>
          <a:xfrm>
            <a:off x="1524000" y="548640"/>
            <a:ext cx="9160475" cy="1132258"/>
          </a:xfrm>
        </p:spPr>
        <p:txBody>
          <a:bodyPr anchor="ctr">
            <a:normAutofit/>
          </a:bodyPr>
          <a:lstStyle/>
          <a:p>
            <a:pPr algn="ctr"/>
            <a:r>
              <a:rPr lang="pt-BR"/>
              <a:t>Apresentação do negócio</a:t>
            </a:r>
          </a:p>
        </p:txBody>
      </p:sp>
      <p:graphicFrame>
        <p:nvGraphicFramePr>
          <p:cNvPr id="12" name="Espaço Reservado para Conteúdo 2">
            <a:extLst>
              <a:ext uri="{FF2B5EF4-FFF2-40B4-BE49-F238E27FC236}">
                <a16:creationId xmlns:a16="http://schemas.microsoft.com/office/drawing/2014/main" id="{71C6DBC8-B092-13C4-18C5-4AB38DDB25D8}"/>
              </a:ext>
            </a:extLst>
          </p:cNvPr>
          <p:cNvGraphicFramePr>
            <a:graphicFrameLocks noGrp="1"/>
          </p:cNvGraphicFramePr>
          <p:nvPr>
            <p:ph idx="1"/>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772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B5C1F3-C166-763D-3A61-D0B0AB2BE63F}"/>
              </a:ext>
            </a:extLst>
          </p:cNvPr>
          <p:cNvSpPr>
            <a:spLocks noGrp="1"/>
          </p:cNvSpPr>
          <p:nvPr>
            <p:ph type="title"/>
          </p:nvPr>
        </p:nvSpPr>
        <p:spPr>
          <a:xfrm>
            <a:off x="612649" y="548638"/>
            <a:ext cx="3493008" cy="5788152"/>
          </a:xfrm>
        </p:spPr>
        <p:txBody>
          <a:bodyPr anchor="ctr">
            <a:normAutofit/>
          </a:bodyPr>
          <a:lstStyle/>
          <a:p>
            <a:r>
              <a:rPr lang="pt-BR" sz="4000"/>
              <a:t>Identificação do Público-Alvo</a:t>
            </a:r>
          </a:p>
        </p:txBody>
      </p:sp>
      <p:graphicFrame>
        <p:nvGraphicFramePr>
          <p:cNvPr id="5" name="Espaço Reservado para Conteúdo 2">
            <a:extLst>
              <a:ext uri="{FF2B5EF4-FFF2-40B4-BE49-F238E27FC236}">
                <a16:creationId xmlns:a16="http://schemas.microsoft.com/office/drawing/2014/main" id="{8249229D-3AC4-9514-B574-E4FAA14B194A}"/>
              </a:ext>
            </a:extLst>
          </p:cNvPr>
          <p:cNvGraphicFramePr>
            <a:graphicFrameLocks noGrp="1"/>
          </p:cNvGraphicFramePr>
          <p:nvPr>
            <p:ph idx="1"/>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362429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TotalTime>
  <Words>853</Words>
  <Application>Microsoft Office PowerPoint</Application>
  <PresentationFormat>Widescreen</PresentationFormat>
  <Paragraphs>67</Paragraphs>
  <Slides>40</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40</vt:i4>
      </vt:variant>
    </vt:vector>
  </HeadingPairs>
  <TitlesOfParts>
    <vt:vector size="45" baseType="lpstr">
      <vt:lpstr>Aptos</vt:lpstr>
      <vt:lpstr>Aptos Display</vt:lpstr>
      <vt:lpstr>Arial</vt:lpstr>
      <vt:lpstr>Google Sans</vt:lpstr>
      <vt:lpstr>Tema do Office</vt:lpstr>
      <vt:lpstr>Contagem de palavras</vt:lpstr>
      <vt:lpstr>Membros</vt:lpstr>
      <vt:lpstr>Membros</vt:lpstr>
      <vt:lpstr>Membros</vt:lpstr>
      <vt:lpstr>Membros</vt:lpstr>
      <vt:lpstr>Agenda: Notion + Microsoft Planner + Whatsapp</vt:lpstr>
      <vt:lpstr>12/05 - contextualização do projeto 13/05 - decisão do tema </vt:lpstr>
      <vt:lpstr>Apresentação do negócio</vt:lpstr>
      <vt:lpstr>Identificação do Público-Alvo</vt:lpstr>
      <vt:lpstr>Como escolhemos os sites ?</vt:lpstr>
      <vt:lpstr>19/05: escolha dos sites, contagem de palavras inicial </vt:lpstr>
      <vt:lpstr>Apresentação do PowerPoint</vt:lpstr>
      <vt:lpstr>26/05: modelo 0.1 de selecionar palavras automático</vt:lpstr>
      <vt:lpstr>Apresentação do PowerPoint</vt:lpstr>
      <vt:lpstr>Como funciona o sistema para leigos</vt:lpstr>
      <vt:lpstr>Apresentação do PowerPoint</vt:lpstr>
      <vt:lpstr> </vt:lpstr>
      <vt:lpstr>Apresentação do PowerPoint</vt:lpstr>
      <vt:lpstr>02/06: versão 0.9 de selecionar palavras mais versão 0.5 de notas pra sites</vt:lpstr>
      <vt:lpstr>Como funciona o sistema?</vt:lpstr>
      <vt:lpstr>09/06: A Queda do herói </vt:lpstr>
      <vt:lpstr>Apresentação do PowerPoint</vt:lpstr>
      <vt:lpstr>Apresentação do PowerPoint</vt:lpstr>
      <vt:lpstr>14/06: versão 1.0 de notas pra sites (agora funcional) + analise de sentimento + dashboards  </vt:lpstr>
      <vt:lpstr>Como resolvemos esse problema além de polimos nosso código?</vt:lpstr>
      <vt:lpstr>Novas notas</vt:lpstr>
      <vt:lpstr>Processos matemáticos</vt:lpstr>
      <vt:lpstr>Mas vamos deixar o melhor pro final</vt:lpstr>
      <vt:lpstr>15/06: limpeza dos entregáveis, notebook, power point, etc. etc. </vt:lpstr>
      <vt:lpstr>Apresentação do PowerPoint</vt:lpstr>
      <vt:lpstr>Gran Finale</vt:lpstr>
      <vt:lpstr>Apresentação do PowerPoint</vt:lpstr>
      <vt:lpstr>Apresentação do PowerPoint</vt:lpstr>
      <vt:lpstr>Apresentação do PowerPoint</vt:lpstr>
      <vt:lpstr>Apresentação do PowerPoint</vt:lpstr>
      <vt:lpstr>Apresentação do PowerPoint</vt:lpstr>
      <vt:lpstr>Apresentação do PowerPoint</vt:lpstr>
      <vt:lpstr>Analise de sentimento</vt:lpstr>
      <vt:lpstr>Apresentação do PowerPoint</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César Sibila</dc:creator>
  <cp:lastModifiedBy>César Sibila</cp:lastModifiedBy>
  <cp:revision>1</cp:revision>
  <dcterms:created xsi:type="dcterms:W3CDTF">2025-06-15T23:24:13Z</dcterms:created>
  <dcterms:modified xsi:type="dcterms:W3CDTF">2025-06-16T02:07:56Z</dcterms:modified>
</cp:coreProperties>
</file>